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4C9F56C9" w14:textId="42B58527" w:rsidR="00786218" w:rsidRPr="00786218" w:rsidRDefault="00786218" w:rsidP="00786218">
      <w:pPr>
        <w:ind w:left="851" w:right="843"/>
        <w:rPr>
          <w:rFonts w:ascii="ZF Sans Medium" w:hAnsi="ZF Sans Medium"/>
          <w:sz w:val="16"/>
          <w:szCs w:val="16"/>
          <w:lang w:val="en-US"/>
        </w:rPr>
      </w:pPr>
      <w:r w:rsidRPr="00786218">
        <w:rPr>
          <w:rFonts w:ascii="ZF Sans Medium" w:hAnsi="ZF Sans Medium"/>
          <w:sz w:val="16"/>
          <w:szCs w:val="16"/>
          <w:lang w:val="en-US"/>
        </w:rPr>
        <w:t xml:space="preserve">As of </w:t>
      </w:r>
      <w:r w:rsidR="00DB5D3D">
        <w:rPr>
          <w:rFonts w:ascii="ZF Sans Medium" w:hAnsi="ZF Sans Medium"/>
          <w:sz w:val="16"/>
          <w:szCs w:val="16"/>
          <w:lang w:val="en-US"/>
        </w:rPr>
        <w:t xml:space="preserve">July </w:t>
      </w:r>
      <w:r w:rsidRPr="00CC3374">
        <w:rPr>
          <w:rFonts w:ascii="ZF Sans Medium" w:hAnsi="ZF Sans Medium"/>
          <w:sz w:val="16"/>
          <w:szCs w:val="16"/>
          <w:lang w:val="en-US"/>
        </w:rPr>
        <w:t>201</w:t>
      </w:r>
      <w:r w:rsidR="001A12D1" w:rsidRPr="00CC3374">
        <w:rPr>
          <w:rFonts w:ascii="ZF Sans Medium" w:hAnsi="ZF Sans Medium"/>
          <w:sz w:val="16"/>
          <w:szCs w:val="16"/>
          <w:lang w:val="en-US"/>
        </w:rPr>
        <w:t>7</w:t>
      </w:r>
      <w:r w:rsidRPr="00CC3374">
        <w:rPr>
          <w:rFonts w:ascii="ZF Sans Medium" w:hAnsi="ZF Sans Medium"/>
          <w:sz w:val="16"/>
          <w:szCs w:val="16"/>
          <w:lang w:val="en-US"/>
        </w:rPr>
        <w:t xml:space="preserve"> </w:t>
      </w:r>
      <w:r w:rsidRPr="00786218">
        <w:rPr>
          <w:rFonts w:ascii="ZF Sans Medium" w:hAnsi="ZF Sans Medium"/>
          <w:sz w:val="16"/>
          <w:szCs w:val="16"/>
          <w:lang w:val="en-US"/>
        </w:rPr>
        <w:t>and for our International Post-Graduate Trainee Program, we are looking for a:</w:t>
      </w:r>
    </w:p>
    <w:p w14:paraId="2FE7EFA3" w14:textId="4401BDFD" w:rsidR="00786218" w:rsidRPr="00786218" w:rsidRDefault="00DB5D3D" w:rsidP="00786218">
      <w:pPr>
        <w:spacing w:before="120"/>
        <w:ind w:left="851" w:right="845"/>
        <w:rPr>
          <w:rFonts w:ascii="ZF Sans Bold" w:hAnsi="ZF Sans Bold"/>
          <w:color w:val="2870BB"/>
          <w:sz w:val="40"/>
          <w:szCs w:val="40"/>
          <w:lang w:val="en-US"/>
        </w:rPr>
      </w:pPr>
      <w:r>
        <w:rPr>
          <w:rFonts w:ascii="ZF Sans Bold" w:hAnsi="ZF Sans Bold"/>
          <w:color w:val="2870BB"/>
          <w:sz w:val="40"/>
          <w:szCs w:val="40"/>
          <w:lang w:val="en-US"/>
        </w:rPr>
        <w:t xml:space="preserve">Graduate </w:t>
      </w:r>
      <w:r w:rsidR="00786218" w:rsidRPr="00786218">
        <w:rPr>
          <w:rFonts w:ascii="ZF Sans Bold" w:hAnsi="ZF Sans Bold"/>
          <w:color w:val="2870BB"/>
          <w:sz w:val="40"/>
          <w:szCs w:val="40"/>
          <w:lang w:val="en-US"/>
        </w:rPr>
        <w:t>Trainee</w:t>
      </w:r>
      <w:r w:rsidR="009C46E3">
        <w:rPr>
          <w:rFonts w:ascii="ZF Sans Bold" w:hAnsi="ZF Sans Bold"/>
          <w:color w:val="2870BB"/>
          <w:sz w:val="40"/>
          <w:szCs w:val="40"/>
          <w:lang w:val="en-US"/>
        </w:rPr>
        <w:t xml:space="preserve"> (mf) in </w:t>
      </w:r>
      <w:r w:rsidR="00BD145B">
        <w:rPr>
          <w:rFonts w:ascii="ZF Sans Bold" w:hAnsi="ZF Sans Bold"/>
          <w:color w:val="2870BB"/>
          <w:sz w:val="40"/>
          <w:szCs w:val="40"/>
          <w:lang w:val="en-US"/>
        </w:rPr>
        <w:t>Mechanical</w:t>
      </w:r>
      <w:r w:rsidR="009C46E3">
        <w:rPr>
          <w:rFonts w:ascii="ZF Sans Bold" w:hAnsi="ZF Sans Bold"/>
          <w:color w:val="2870BB"/>
          <w:sz w:val="40"/>
          <w:szCs w:val="40"/>
          <w:lang w:val="en-US"/>
        </w:rPr>
        <w:t xml:space="preserve"> Engineering</w:t>
      </w:r>
    </w:p>
    <w:p w14:paraId="36FFA249" w14:textId="2C963070" w:rsidR="00221C2D" w:rsidRPr="00786218" w:rsidRDefault="001A12D1" w:rsidP="00494733">
      <w:pPr>
        <w:spacing w:before="120"/>
        <w:ind w:left="851" w:right="845"/>
        <w:rPr>
          <w:lang w:val="en-US"/>
        </w:rPr>
      </w:pPr>
      <w:r>
        <w:rPr>
          <w:rFonts w:ascii="ZF Sans Medium" w:hAnsi="ZF Sans Medium"/>
          <w:noProof/>
          <w:sz w:val="16"/>
          <w:szCs w:val="16"/>
          <w:lang w:val="en-US" w:eastAsia="zh-CN"/>
        </w:rPr>
        <mc:AlternateContent>
          <mc:Choice Requires="wps">
            <w:drawing>
              <wp:anchor distT="0" distB="0" distL="114300" distR="114300" simplePos="0" relativeHeight="251689984" behindDoc="0" locked="0" layoutInCell="1" allowOverlap="1" wp14:anchorId="3DB55D12" wp14:editId="1B5E62A1">
                <wp:simplePos x="0" y="0"/>
                <wp:positionH relativeFrom="column">
                  <wp:posOffset>492760</wp:posOffset>
                </wp:positionH>
                <wp:positionV relativeFrom="paragraph">
                  <wp:posOffset>182880</wp:posOffset>
                </wp:positionV>
                <wp:extent cx="2138680" cy="1256030"/>
                <wp:effectExtent l="0" t="0" r="0" b="1270"/>
                <wp:wrapSquare wrapText="bothSides"/>
                <wp:docPr id="7" name="Textfeld 7"/>
                <wp:cNvGraphicFramePr/>
                <a:graphic xmlns:a="http://schemas.openxmlformats.org/drawingml/2006/main">
                  <a:graphicData uri="http://schemas.microsoft.com/office/word/2010/wordprocessingShape">
                    <wps:wsp>
                      <wps:cNvSpPr txBox="1"/>
                      <wps:spPr>
                        <a:xfrm>
                          <a:off x="0" y="0"/>
                          <a:ext cx="2138680" cy="1256030"/>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42C7415B" w14:textId="77777777" w:rsidR="00786218" w:rsidRPr="00786218" w:rsidRDefault="00786218" w:rsidP="00786218">
                            <w:pPr>
                              <w:spacing w:line="160" w:lineRule="atLeast"/>
                              <w:ind w:left="-56"/>
                              <w:rPr>
                                <w:sz w:val="16"/>
                                <w:szCs w:val="16"/>
                                <w:lang w:val="en-US"/>
                              </w:rPr>
                            </w:pPr>
                            <w:r w:rsidRPr="00786218">
                              <w:rPr>
                                <w:rFonts w:ascii="ZF Sans Medium" w:hAnsi="ZF Sans Medium"/>
                                <w:sz w:val="16"/>
                                <w:szCs w:val="16"/>
                                <w:lang w:val="en-US"/>
                              </w:rPr>
                              <w:t>ZF is a global leader in driveline and chassis technology as well as active and passive safety technology. The company, which acquired TRW Automotive on May 15, 2015, is now represented at about 230 locations in some 40 countries. ZF is one of the top three automotive suppliers worldwide.</w:t>
                            </w:r>
                          </w:p>
                          <w:p w14:paraId="279C255F" w14:textId="58229BFE" w:rsidR="000B0320" w:rsidRPr="00756458" w:rsidRDefault="000B0320" w:rsidP="00C92470">
                            <w:pPr>
                              <w:spacing w:line="160" w:lineRule="atLeast"/>
                              <w:ind w:left="-56"/>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DB55D12" id="_x0000_t202" coordsize="21600,21600" o:spt="202" path="m,l,21600r21600,l21600,xe">
                <v:stroke joinstyle="miter"/>
                <v:path gradientshapeok="t" o:connecttype="rect"/>
              </v:shapetype>
              <v:shape id="Textfeld 7" o:spid="_x0000_s1026" type="#_x0000_t202" style="position:absolute;left:0;text-align:left;margin-left:38.8pt;margin-top:14.4pt;width:168.4pt;height:98.9pt;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ynjKrQIAAKQFAAAOAAAAZHJzL2Uyb0RvYy54bWysVEtv2zAMvg/YfxB0T22neTWoU7gpMgwo&#10;1mLt0LMiS40xWdQkJXE27L+Pku0063bpsItNkZ8o8uPj8qqpFdkJ6yrQOc3OUkqE5lBW+jmnXx5X&#10;gxklzjNdMgVa5PQgHL1avH93uTdzMYQNqFJYgk60m+9NTjfem3mSOL4RNXNnYIRGowRbM49H+5yU&#10;lu3Re62SYZpOkj3Y0ljgwjnU3rRGuoj+pRTc30nphCcqpxibj18bv+vwTRaXbP5smdlUvAuD/UMU&#10;Nas0Pnp0dcM8I1tb/eGqrrgFB9KfcagTkLLiIuaA2WTpq2weNsyImAuS48yRJvf/3PJPu3tLqjKn&#10;U0o0q7FEj6LxUqiSTAM7e+PmCHowCPPNNTRY5V7vUBmSbqStwx/TIWhHng9HbtEZ4agcZuezyQxN&#10;HG3ZcDxJzyP7yct1Y53/IKAmQcipxeJFTtnu1nkMBaE9JLymYVUpFQuo9G8KBLYaETugvc3mGAqK&#10;ARmCitX5sRxPh8V0fDGYFONsMMrS2aAo0uHgZlWkRTpaLS9G1z9Dvuizv58ETtrco+QPSgSvSn8W&#10;ErmMFARF7GKxVJbsGPYf41xoH9mLESI6oCRm8ZaLHT7mEfN7y+WWkf5l0P54ua402Mj3q7DLr33I&#10;ssUjGSd5B9E366brlTWUB2wVC+2oOcNXFZbzljl/zyzOFrYA7gt/hx+pYJ9T6CRKNmC//00f8Njy&#10;aKVkj7OaU/dty6ygRH3UOAwX2WgUhjseRlhRPNhTy/rUorf1ErAcGW4mw6MY8F71orRQP+FaKcKr&#10;aGKa49s59b249O0GwbXERVFEEI6zYf5WPxgeXIfqhGZ9bJ6YNV1He+ygT9BPNZu/auwWG25qKLYe&#10;ZBW7PhDcstoRj6sg9mO3tsKuOT1H1MtyXfwCAAD//wMAUEsDBBQABgAIAAAAIQAWdZV43gAAAAkB&#10;AAAPAAAAZHJzL2Rvd25yZXYueG1sTI/BTsMwEETvSPyDtUjcqN0opCXEqRCIK4jSVurNjbdJRLyO&#10;YrdJ/77LCY47M5p9U6wm14kzDqH1pGE+UyCQKm9bqjVsvt8fliBCNGRN5wk1XDDAqry9KUxu/Uhf&#10;eF7HWnAJhdxoaGLscylD1aAzYeZ7JPaOfnAm8jnU0g5m5HLXyUSpTDrTEn9oTI+vDVY/65PTsP04&#10;7nep+qzf3GM/+klJck9S6/u76eUZRMQp/oXhF5/RoWSmgz+RDaLTsFhknNSQLHkB++k8TUEcWEiy&#10;DGRZyP8LyisAAAD//wMAUEsBAi0AFAAGAAgAAAAhALaDOJL+AAAA4QEAABMAAAAAAAAAAAAAAAAA&#10;AAAAAFtDb250ZW50X1R5cGVzXS54bWxQSwECLQAUAAYACAAAACEAOP0h/9YAAACUAQAACwAAAAAA&#10;AAAAAAAAAAAvAQAAX3JlbHMvLnJlbHNQSwECLQAUAAYACAAAACEAw8p4yq0CAACkBQAADgAAAAAA&#10;AAAAAAAAAAAuAgAAZHJzL2Uyb0RvYy54bWxQSwECLQAUAAYACAAAACEAFnWVeN4AAAAJAQAADwAA&#10;AAAAAAAAAAAAAAAHBQAAZHJzL2Rvd25yZXYueG1sUEsFBgAAAAAEAAQA8wAAABIGAAAAAA==&#10;" filled="f" stroked="f">
                <v:textbox>
                  <w:txbxContent>
                    <w:p w14:paraId="42C7415B" w14:textId="77777777" w:rsidR="00786218" w:rsidRPr="00786218" w:rsidRDefault="00786218" w:rsidP="00786218">
                      <w:pPr>
                        <w:spacing w:line="160" w:lineRule="atLeast"/>
                        <w:ind w:left="-56"/>
                        <w:rPr>
                          <w:sz w:val="16"/>
                          <w:szCs w:val="16"/>
                          <w:lang w:val="en-US"/>
                        </w:rPr>
                      </w:pPr>
                      <w:r w:rsidRPr="00786218">
                        <w:rPr>
                          <w:rFonts w:ascii="ZF Sans Medium" w:hAnsi="ZF Sans Medium"/>
                          <w:sz w:val="16"/>
                          <w:szCs w:val="16"/>
                          <w:lang w:val="en-US"/>
                        </w:rPr>
                        <w:t>ZF is a global leader in driveline and chassis technology as well as active and passive safety technology. The company, which acquired TRW Automotive on May 15, 2015, is now represented at about 230 locations in some 40 countries. ZF is one of the top three automotive suppliers worldwide.</w:t>
                      </w:r>
                    </w:p>
                    <w:p w14:paraId="279C255F" w14:textId="58229BFE" w:rsidR="000B0320" w:rsidRPr="00756458" w:rsidRDefault="000B0320" w:rsidP="00C92470">
                      <w:pPr>
                        <w:spacing w:line="160" w:lineRule="atLeast"/>
                        <w:ind w:left="-56"/>
                        <w:rPr>
                          <w:lang w:val="en-US"/>
                        </w:rPr>
                      </w:pPr>
                    </w:p>
                  </w:txbxContent>
                </v:textbox>
                <w10:wrap type="square"/>
              </v:shape>
            </w:pict>
          </mc:Fallback>
        </mc:AlternateContent>
      </w:r>
      <w:r w:rsidR="0055040E">
        <w:rPr>
          <w:rFonts w:ascii="ZF Sans Medium" w:hAnsi="ZF Sans Medium"/>
          <w:noProof/>
          <w:sz w:val="16"/>
          <w:szCs w:val="16"/>
          <w:lang w:val="en-US" w:eastAsia="zh-CN"/>
        </w:rPr>
        <mc:AlternateContent>
          <mc:Choice Requires="wps">
            <w:drawing>
              <wp:anchor distT="0" distB="0" distL="114300" distR="114300" simplePos="0" relativeHeight="251703296" behindDoc="0" locked="0" layoutInCell="1" allowOverlap="1" wp14:anchorId="47EC67AC" wp14:editId="18CCFA54">
                <wp:simplePos x="0" y="0"/>
                <wp:positionH relativeFrom="column">
                  <wp:posOffset>2766695</wp:posOffset>
                </wp:positionH>
                <wp:positionV relativeFrom="paragraph">
                  <wp:posOffset>182880</wp:posOffset>
                </wp:positionV>
                <wp:extent cx="4245610" cy="4665345"/>
                <wp:effectExtent l="0" t="0" r="0" b="1905"/>
                <wp:wrapSquare wrapText="bothSides"/>
                <wp:docPr id="6" name="Textfeld 6"/>
                <wp:cNvGraphicFramePr/>
                <a:graphic xmlns:a="http://schemas.openxmlformats.org/drawingml/2006/main">
                  <a:graphicData uri="http://schemas.microsoft.com/office/word/2010/wordprocessingShape">
                    <wps:wsp>
                      <wps:cNvSpPr txBox="1"/>
                      <wps:spPr>
                        <a:xfrm>
                          <a:off x="0" y="0"/>
                          <a:ext cx="4245610" cy="4665345"/>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1BC7B815" w14:textId="77777777" w:rsidR="00786218" w:rsidRPr="009331A9" w:rsidRDefault="00786218" w:rsidP="00786218">
                            <w:pPr>
                              <w:spacing w:line="160" w:lineRule="atLeast"/>
                              <w:rPr>
                                <w:rFonts w:ascii="ZF Sans Medium" w:hAnsi="ZF Sans Medium"/>
                                <w:sz w:val="16"/>
                                <w:szCs w:val="16"/>
                                <w:lang w:val="en-US"/>
                              </w:rPr>
                            </w:pPr>
                            <w:r w:rsidRPr="009331A9">
                              <w:rPr>
                                <w:rFonts w:ascii="ZF Sans Medium" w:hAnsi="ZF Sans Medium"/>
                                <w:sz w:val="16"/>
                                <w:szCs w:val="16"/>
                                <w:lang w:val="en-US"/>
                              </w:rPr>
                              <w:t>The area of activity comprises the following tasks:</w:t>
                            </w:r>
                          </w:p>
                          <w:p w14:paraId="57EDADBB" w14:textId="3F429AA4"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 xml:space="preserve">Organizing and implementing four individual projects at different ZF locations </w:t>
                            </w:r>
                            <w:bookmarkStart w:id="0" w:name="_GoBack"/>
                            <w:r w:rsidRPr="009331A9">
                              <w:rPr>
                                <w:rFonts w:ascii="ZF Serif" w:hAnsi="ZF Serif"/>
                                <w:sz w:val="16"/>
                                <w:szCs w:val="16"/>
                                <w:lang w:val="en-US"/>
                              </w:rPr>
                              <w:t>(</w:t>
                            </w:r>
                            <w:r w:rsidR="00430656">
                              <w:rPr>
                                <w:rFonts w:ascii="ZF Serif" w:hAnsi="ZF Serif"/>
                                <w:sz w:val="16"/>
                                <w:szCs w:val="16"/>
                                <w:lang w:val="en-US"/>
                              </w:rPr>
                              <w:t xml:space="preserve">three </w:t>
                            </w:r>
                            <w:r w:rsidR="005221F9">
                              <w:rPr>
                                <w:rFonts w:ascii="ZF Serif" w:hAnsi="ZF Serif"/>
                                <w:sz w:val="16"/>
                                <w:szCs w:val="16"/>
                                <w:lang w:val="en-US"/>
                              </w:rPr>
                              <w:t xml:space="preserve">projects </w:t>
                            </w:r>
                            <w:r w:rsidR="00430656">
                              <w:rPr>
                                <w:rFonts w:ascii="ZF Serif" w:hAnsi="ZF Serif"/>
                                <w:sz w:val="16"/>
                                <w:szCs w:val="16"/>
                                <w:lang w:val="en-US"/>
                              </w:rPr>
                              <w:t xml:space="preserve">within </w:t>
                            </w:r>
                            <w:r w:rsidR="00DB5D3D">
                              <w:rPr>
                                <w:rFonts w:ascii="ZF Serif" w:hAnsi="ZF Serif"/>
                                <w:sz w:val="16"/>
                                <w:szCs w:val="16"/>
                                <w:lang w:val="en-US"/>
                              </w:rPr>
                              <w:t>China/ Region Asia-Pacific</w:t>
                            </w:r>
                            <w:r w:rsidR="00430656">
                              <w:rPr>
                                <w:rFonts w:ascii="ZF Serif" w:hAnsi="ZF Serif"/>
                                <w:sz w:val="16"/>
                                <w:szCs w:val="16"/>
                                <w:lang w:val="en-US"/>
                              </w:rPr>
                              <w:t xml:space="preserve">, </w:t>
                            </w:r>
                            <w:r w:rsidRPr="009331A9">
                              <w:rPr>
                                <w:rFonts w:ascii="ZF Serif" w:hAnsi="ZF Serif"/>
                                <w:sz w:val="16"/>
                                <w:szCs w:val="16"/>
                                <w:lang w:val="en-US"/>
                              </w:rPr>
                              <w:t>one</w:t>
                            </w:r>
                            <w:r w:rsidR="005221F9">
                              <w:rPr>
                                <w:rFonts w:ascii="ZF Serif" w:hAnsi="ZF Serif"/>
                                <w:sz w:val="16"/>
                                <w:szCs w:val="16"/>
                                <w:lang w:val="en-US"/>
                              </w:rPr>
                              <w:t xml:space="preserve"> project</w:t>
                            </w:r>
                            <w:r w:rsidRPr="009331A9">
                              <w:rPr>
                                <w:rFonts w:ascii="ZF Serif" w:hAnsi="ZF Serif"/>
                                <w:sz w:val="16"/>
                                <w:szCs w:val="16"/>
                                <w:lang w:val="en-US"/>
                              </w:rPr>
                              <w:t xml:space="preserve"> </w:t>
                            </w:r>
                            <w:r w:rsidR="00430656">
                              <w:rPr>
                                <w:rFonts w:ascii="ZF Serif" w:hAnsi="ZF Serif"/>
                                <w:sz w:val="16"/>
                                <w:szCs w:val="16"/>
                                <w:lang w:val="en-US"/>
                              </w:rPr>
                              <w:t>abroad</w:t>
                            </w:r>
                            <w:r w:rsidRPr="009331A9">
                              <w:rPr>
                                <w:rFonts w:ascii="ZF Serif" w:hAnsi="ZF Serif"/>
                                <w:sz w:val="16"/>
                                <w:szCs w:val="16"/>
                                <w:lang w:val="en-US"/>
                              </w:rPr>
                              <w:t>)</w:t>
                            </w:r>
                            <w:bookmarkEnd w:id="0"/>
                          </w:p>
                          <w:p w14:paraId="542ED04D"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Working on a joint group project throughout the complete course of the program</w:t>
                            </w:r>
                          </w:p>
                          <w:p w14:paraId="22F9ECFF"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Participating in different workshops and seminars</w:t>
                            </w:r>
                          </w:p>
                          <w:p w14:paraId="6905B000"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Getting to know our broad product portfolio by means of a three-week assignment in Production</w:t>
                            </w:r>
                          </w:p>
                          <w:p w14:paraId="1A3DE72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Setting up a comprehensive network within ZF</w:t>
                            </w:r>
                          </w:p>
                          <w:p w14:paraId="53D8FC36"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Taking over a permanent position after completion of the trainee program</w:t>
                            </w:r>
                          </w:p>
                          <w:p w14:paraId="46507CEF" w14:textId="77777777" w:rsidR="00786218" w:rsidRPr="009331A9" w:rsidRDefault="00786218" w:rsidP="00786218">
                            <w:pPr>
                              <w:spacing w:line="160" w:lineRule="atLeast"/>
                              <w:rPr>
                                <w:rFonts w:ascii="ZF Sans Medium" w:hAnsi="ZF Sans Medium"/>
                                <w:sz w:val="16"/>
                                <w:szCs w:val="16"/>
                                <w:lang w:val="en-US"/>
                              </w:rPr>
                            </w:pPr>
                          </w:p>
                          <w:p w14:paraId="18D5A415" w14:textId="77777777" w:rsidR="00786218" w:rsidRPr="00F149C1" w:rsidRDefault="00786218" w:rsidP="00786218">
                            <w:pPr>
                              <w:spacing w:line="160" w:lineRule="atLeast"/>
                              <w:rPr>
                                <w:rFonts w:ascii="ZF Sans Medium" w:hAnsi="ZF Sans Medium"/>
                                <w:sz w:val="16"/>
                                <w:szCs w:val="16"/>
                              </w:rPr>
                            </w:pPr>
                            <w:proofErr w:type="spellStart"/>
                            <w:r>
                              <w:rPr>
                                <w:rFonts w:ascii="ZF Sans Medium" w:hAnsi="ZF Sans Medium"/>
                                <w:sz w:val="16"/>
                                <w:szCs w:val="16"/>
                              </w:rPr>
                              <w:t>We</w:t>
                            </w:r>
                            <w:proofErr w:type="spellEnd"/>
                            <w:r>
                              <w:rPr>
                                <w:rFonts w:ascii="ZF Sans Medium" w:hAnsi="ZF Sans Medium"/>
                                <w:sz w:val="16"/>
                                <w:szCs w:val="16"/>
                              </w:rPr>
                              <w:t xml:space="preserve"> </w:t>
                            </w:r>
                            <w:proofErr w:type="spellStart"/>
                            <w:r>
                              <w:rPr>
                                <w:rFonts w:ascii="ZF Sans Medium" w:hAnsi="ZF Sans Medium"/>
                                <w:sz w:val="16"/>
                                <w:szCs w:val="16"/>
                              </w:rPr>
                              <w:t>expect</w:t>
                            </w:r>
                            <w:proofErr w:type="spellEnd"/>
                            <w:r>
                              <w:rPr>
                                <w:rFonts w:ascii="ZF Sans Medium" w:hAnsi="ZF Sans Medium"/>
                                <w:sz w:val="16"/>
                                <w:szCs w:val="16"/>
                              </w:rPr>
                              <w:t>:</w:t>
                            </w:r>
                          </w:p>
                          <w:p w14:paraId="57048980" w14:textId="2F3692F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 xml:space="preserve">Excellent degree in a </w:t>
                            </w:r>
                            <w:r w:rsidR="00DB5D3D">
                              <w:rPr>
                                <w:rFonts w:ascii="ZF Serif" w:hAnsi="ZF Serif"/>
                                <w:sz w:val="16"/>
                                <w:szCs w:val="16"/>
                                <w:lang w:val="en-US"/>
                              </w:rPr>
                              <w:t>t</w:t>
                            </w:r>
                            <w:r w:rsidRPr="009331A9">
                              <w:rPr>
                                <w:rFonts w:ascii="ZF Serif" w:hAnsi="ZF Serif"/>
                                <w:sz w:val="16"/>
                                <w:szCs w:val="16"/>
                                <w:lang w:val="en-US"/>
                              </w:rPr>
                              <w:t>echnical discipline (Master's degree/particularly well qualified graduates with Bachelor's degrees).</w:t>
                            </w:r>
                          </w:p>
                          <w:p w14:paraId="641BE577" w14:textId="3BDDA576" w:rsidR="00786218" w:rsidRPr="00C93E84" w:rsidRDefault="00786218" w:rsidP="00786218">
                            <w:pPr>
                              <w:pStyle w:val="ListParagraph"/>
                              <w:numPr>
                                <w:ilvl w:val="0"/>
                                <w:numId w:val="6"/>
                              </w:numPr>
                              <w:spacing w:line="160" w:lineRule="atLeast"/>
                              <w:contextualSpacing w:val="0"/>
                              <w:rPr>
                                <w:rFonts w:ascii="ZF Serif" w:hAnsi="ZF Serif"/>
                                <w:sz w:val="16"/>
                                <w:szCs w:val="16"/>
                                <w:lang w:val="en-US"/>
                              </w:rPr>
                            </w:pPr>
                            <w:r w:rsidRPr="00C93E84">
                              <w:rPr>
                                <w:rFonts w:ascii="ZF Serif" w:hAnsi="ZF Serif"/>
                                <w:sz w:val="16"/>
                                <w:szCs w:val="16"/>
                                <w:lang w:val="en-US"/>
                              </w:rPr>
                              <w:t>Relevant internships</w:t>
                            </w:r>
                            <w:r w:rsidR="00C93E84" w:rsidRPr="00C93E84">
                              <w:rPr>
                                <w:rFonts w:ascii="ZF Serif" w:hAnsi="ZF Serif"/>
                                <w:sz w:val="16"/>
                                <w:szCs w:val="16"/>
                                <w:lang w:val="en-US"/>
                              </w:rPr>
                              <w:t xml:space="preserve"> in </w:t>
                            </w:r>
                            <w:r w:rsidR="00870C2B">
                              <w:rPr>
                                <w:rFonts w:ascii="ZF Serif" w:hAnsi="ZF Serif"/>
                                <w:sz w:val="16"/>
                                <w:szCs w:val="16"/>
                                <w:lang w:val="en-US"/>
                              </w:rPr>
                              <w:t>the related area</w:t>
                            </w:r>
                            <w:r w:rsidR="009C46E3">
                              <w:rPr>
                                <w:rFonts w:ascii="ZF Serif" w:hAnsi="ZF Serif"/>
                                <w:sz w:val="16"/>
                                <w:szCs w:val="16"/>
                                <w:lang w:val="en-US"/>
                              </w:rPr>
                              <w:t xml:space="preserve"> of Mechanical Engineering.</w:t>
                            </w:r>
                          </w:p>
                          <w:p w14:paraId="1D3EEAA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Internationality or work experience abroad - preferably during the study course</w:t>
                            </w:r>
                          </w:p>
                          <w:p w14:paraId="11BC31FB" w14:textId="50A99BF6" w:rsidR="00786218" w:rsidRPr="00CC3374" w:rsidRDefault="00CC3374" w:rsidP="00CC3374">
                            <w:pPr>
                              <w:pStyle w:val="ListParagraph"/>
                              <w:numPr>
                                <w:ilvl w:val="0"/>
                                <w:numId w:val="6"/>
                              </w:numPr>
                              <w:spacing w:line="160" w:lineRule="atLeast"/>
                              <w:contextualSpacing w:val="0"/>
                              <w:rPr>
                                <w:rFonts w:ascii="ZF Serif" w:hAnsi="ZF Serif"/>
                                <w:sz w:val="16"/>
                                <w:szCs w:val="16"/>
                                <w:lang w:val="en-US"/>
                              </w:rPr>
                            </w:pPr>
                            <w:r>
                              <w:rPr>
                                <w:rFonts w:ascii="ZF Serif" w:hAnsi="ZF Serif"/>
                                <w:sz w:val="16"/>
                                <w:szCs w:val="16"/>
                                <w:lang w:val="en-US"/>
                              </w:rPr>
                              <w:t>F</w:t>
                            </w:r>
                            <w:r w:rsidR="00786218" w:rsidRPr="009331A9">
                              <w:rPr>
                                <w:rFonts w:ascii="ZF Serif" w:hAnsi="ZF Serif"/>
                                <w:sz w:val="16"/>
                                <w:szCs w:val="16"/>
                                <w:lang w:val="en-US"/>
                              </w:rPr>
                              <w:t xml:space="preserve">luent in written and spoken English, </w:t>
                            </w:r>
                            <w:r w:rsidRPr="00CC3374">
                              <w:rPr>
                                <w:rFonts w:ascii="ZF Serif" w:hAnsi="ZF Serif"/>
                                <w:sz w:val="16"/>
                                <w:szCs w:val="16"/>
                                <w:lang w:val="en-US"/>
                              </w:rPr>
                              <w:t xml:space="preserve">knowledge of German </w:t>
                            </w:r>
                            <w:r w:rsidR="00786218" w:rsidRPr="00CC3374">
                              <w:rPr>
                                <w:rFonts w:ascii="ZF Serif" w:hAnsi="ZF Serif"/>
                                <w:sz w:val="16"/>
                                <w:szCs w:val="16"/>
                                <w:lang w:val="en-US"/>
                              </w:rPr>
                              <w:t>would be an asset</w:t>
                            </w:r>
                          </w:p>
                          <w:p w14:paraId="7BD61796" w14:textId="55453C4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Willingness to work independently and autonomously</w:t>
                            </w:r>
                            <w:r w:rsidR="00CC3374">
                              <w:rPr>
                                <w:rFonts w:ascii="ZF Serif" w:hAnsi="ZF Serif"/>
                                <w:sz w:val="16"/>
                                <w:szCs w:val="16"/>
                                <w:lang w:val="en-US"/>
                              </w:rPr>
                              <w:t xml:space="preserve"> and to</w:t>
                            </w:r>
                            <w:r w:rsidRPr="009331A9">
                              <w:rPr>
                                <w:rFonts w:ascii="ZF Serif" w:hAnsi="ZF Serif"/>
                                <w:sz w:val="16"/>
                                <w:szCs w:val="16"/>
                                <w:lang w:val="en-US"/>
                              </w:rPr>
                              <w:t xml:space="preserve"> </w:t>
                            </w:r>
                            <w:r w:rsidR="00CC3374">
                              <w:rPr>
                                <w:rFonts w:ascii="ZF Serif" w:hAnsi="ZF Serif"/>
                                <w:sz w:val="16"/>
                                <w:szCs w:val="16"/>
                                <w:lang w:val="en-US"/>
                              </w:rPr>
                              <w:t>show personal initiative</w:t>
                            </w:r>
                          </w:p>
                          <w:p w14:paraId="5F53D88A"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Great communication skills and willingness to work in a team, social competence, mobility, interdisciplinary interest, creativity</w:t>
                            </w:r>
                          </w:p>
                          <w:p w14:paraId="2EA71A7F" w14:textId="77777777" w:rsidR="00786218" w:rsidRPr="009331A9" w:rsidRDefault="00786218" w:rsidP="00786218">
                            <w:pPr>
                              <w:pStyle w:val="ListParagraph"/>
                              <w:spacing w:line="160" w:lineRule="atLeast"/>
                              <w:ind w:left="170"/>
                              <w:contextualSpacing w:val="0"/>
                              <w:rPr>
                                <w:rFonts w:ascii="ZF Serif" w:hAnsi="ZF Serif"/>
                                <w:sz w:val="16"/>
                                <w:szCs w:val="16"/>
                                <w:lang w:val="en-US"/>
                              </w:rPr>
                            </w:pPr>
                          </w:p>
                          <w:p w14:paraId="5BB05759" w14:textId="318486CF" w:rsidR="00786218" w:rsidRPr="009331A9" w:rsidRDefault="00786218" w:rsidP="00786218">
                            <w:pPr>
                              <w:pStyle w:val="ListParagraph"/>
                              <w:spacing w:line="160" w:lineRule="atLeast"/>
                              <w:ind w:left="0"/>
                              <w:contextualSpacing w:val="0"/>
                              <w:rPr>
                                <w:rFonts w:ascii="ZF Serif" w:hAnsi="ZF Serif"/>
                                <w:sz w:val="16"/>
                                <w:szCs w:val="16"/>
                                <w:lang w:val="en-US"/>
                              </w:rPr>
                            </w:pPr>
                            <w:r w:rsidRPr="009331A9">
                              <w:rPr>
                                <w:rFonts w:ascii="ZF Serif" w:hAnsi="ZF Serif"/>
                                <w:sz w:val="16"/>
                                <w:szCs w:val="16"/>
                                <w:lang w:val="en-US"/>
                              </w:rPr>
                              <w:t xml:space="preserve">Start: </w:t>
                            </w:r>
                            <w:r w:rsidRPr="00CC3374">
                              <w:rPr>
                                <w:rFonts w:ascii="ZF Serif" w:hAnsi="ZF Serif"/>
                                <w:sz w:val="16"/>
                                <w:szCs w:val="16"/>
                                <w:lang w:val="en-US"/>
                              </w:rPr>
                              <w:t xml:space="preserve">as of </w:t>
                            </w:r>
                            <w:r w:rsidR="00DB5D3D">
                              <w:rPr>
                                <w:rFonts w:ascii="ZF Serif" w:hAnsi="ZF Serif"/>
                                <w:sz w:val="16"/>
                                <w:szCs w:val="16"/>
                                <w:lang w:val="en-US"/>
                              </w:rPr>
                              <w:t xml:space="preserve">July </w:t>
                            </w:r>
                            <w:r w:rsidRPr="00CC3374">
                              <w:rPr>
                                <w:rFonts w:ascii="ZF Serif" w:hAnsi="ZF Serif"/>
                                <w:sz w:val="16"/>
                                <w:szCs w:val="16"/>
                                <w:lang w:val="en-US"/>
                              </w:rPr>
                              <w:t>201</w:t>
                            </w:r>
                            <w:r w:rsidR="001A12D1" w:rsidRPr="00CC3374">
                              <w:rPr>
                                <w:rFonts w:ascii="ZF Serif" w:hAnsi="ZF Serif"/>
                                <w:sz w:val="16"/>
                                <w:szCs w:val="16"/>
                                <w:lang w:val="en-US"/>
                              </w:rPr>
                              <w:t>7</w:t>
                            </w:r>
                          </w:p>
                          <w:p w14:paraId="1713C9AD" w14:textId="77777777" w:rsidR="00786218" w:rsidRPr="009331A9" w:rsidRDefault="00786218" w:rsidP="00786218">
                            <w:pPr>
                              <w:spacing w:line="160" w:lineRule="atLeast"/>
                              <w:rPr>
                                <w:rFonts w:ascii="ZF Serif" w:hAnsi="ZF Serif"/>
                                <w:sz w:val="16"/>
                                <w:szCs w:val="16"/>
                                <w:lang w:val="en-US"/>
                              </w:rPr>
                            </w:pPr>
                          </w:p>
                          <w:p w14:paraId="76A008EF" w14:textId="58D35E96" w:rsidR="00AB16CA" w:rsidRPr="00AB16CA" w:rsidRDefault="00786218" w:rsidP="00AB16CA">
                            <w:pPr>
                              <w:spacing w:line="160" w:lineRule="atLeast"/>
                              <w:rPr>
                                <w:rFonts w:ascii="ZF Sans Medium" w:hAnsi="ZF Sans Medium"/>
                                <w:sz w:val="16"/>
                                <w:szCs w:val="16"/>
                                <w:lang w:val="en-US"/>
                              </w:rPr>
                            </w:pPr>
                            <w:r w:rsidRPr="009331A9">
                              <w:rPr>
                                <w:rFonts w:ascii="ZF Sans Medium" w:hAnsi="ZF Sans Medium"/>
                                <w:sz w:val="16"/>
                                <w:szCs w:val="16"/>
                                <w:lang w:val="en-US"/>
                              </w:rPr>
                              <w:t>Are you interested?</w:t>
                            </w:r>
                            <w:r w:rsidR="00AB16CA" w:rsidRPr="00A90DC9">
                              <w:rPr>
                                <w:rFonts w:ascii="Arial" w:hAnsi="Arial" w:cs="Arial"/>
                                <w:color w:val="000000"/>
                                <w:sz w:val="23"/>
                                <w:szCs w:val="23"/>
                                <w:lang w:val="en-US"/>
                              </w:rPr>
                              <w:br/>
                            </w:r>
                            <w:r w:rsidR="00AB16CA" w:rsidRPr="009638D4">
                              <w:rPr>
                                <w:rFonts w:ascii="ZF Serif" w:hAnsi="ZF Serif"/>
                                <w:sz w:val="16"/>
                                <w:szCs w:val="16"/>
                                <w:lang w:val="en-US"/>
                              </w:rPr>
                              <w:t>Please se</w:t>
                            </w:r>
                            <w:r w:rsidR="00870C2B">
                              <w:rPr>
                                <w:rFonts w:ascii="ZF Serif" w:hAnsi="ZF Serif"/>
                                <w:sz w:val="16"/>
                                <w:szCs w:val="16"/>
                                <w:lang w:val="en-US"/>
                              </w:rPr>
                              <w:t>nd your CV in Chinese and English</w:t>
                            </w:r>
                            <w:r w:rsidR="00AB16CA" w:rsidRPr="009638D4">
                              <w:rPr>
                                <w:rFonts w:ascii="ZF Serif" w:hAnsi="ZF Serif"/>
                                <w:sz w:val="16"/>
                                <w:szCs w:val="16"/>
                                <w:lang w:val="en-US"/>
                              </w:rPr>
                              <w:t xml:space="preserve"> with a cover letter to </w:t>
                            </w:r>
                            <w:r w:rsidR="00AB16CA" w:rsidRPr="009638D4">
                              <w:rPr>
                                <w:rFonts w:ascii="ZF Serif" w:hAnsi="ZF Serif"/>
                                <w:b/>
                                <w:sz w:val="16"/>
                                <w:szCs w:val="16"/>
                                <w:lang w:val="en-US"/>
                              </w:rPr>
                              <w:t>hr.zfcn@zf.com</w:t>
                            </w:r>
                            <w:r w:rsidR="00AB16CA">
                              <w:rPr>
                                <w:rFonts w:ascii="ZF Serif" w:hAnsi="ZF Serif"/>
                                <w:sz w:val="16"/>
                                <w:szCs w:val="16"/>
                                <w:lang w:val="en-US"/>
                              </w:rPr>
                              <w:t>.</w:t>
                            </w:r>
                          </w:p>
                          <w:p w14:paraId="6918C73B" w14:textId="77777777" w:rsidR="00AB16CA" w:rsidRPr="009331A9" w:rsidRDefault="00AB16CA" w:rsidP="00786218">
                            <w:pPr>
                              <w:spacing w:line="160" w:lineRule="atLeast"/>
                              <w:rPr>
                                <w:rFonts w:ascii="ZF Sans Medium" w:hAnsi="ZF Sans Medium"/>
                                <w:sz w:val="16"/>
                                <w:szCs w:val="16"/>
                                <w:lang w:val="en-US"/>
                              </w:rPr>
                            </w:pPr>
                          </w:p>
                          <w:p w14:paraId="03984F7C" w14:textId="2D99632F" w:rsidR="00786218" w:rsidRPr="00AB16CA" w:rsidRDefault="00786218" w:rsidP="00786218">
                            <w:pPr>
                              <w:rPr>
                                <w:rFonts w:ascii="ZF Serif" w:hAnsi="ZF Serif"/>
                                <w:sz w:val="16"/>
                                <w:szCs w:val="16"/>
                                <w:lang w:val="en-US"/>
                              </w:rPr>
                            </w:pPr>
                            <w:r w:rsidRPr="009331A9">
                              <w:rPr>
                                <w:rFonts w:ascii="ZF Serif" w:hAnsi="ZF Serif"/>
                                <w:sz w:val="16"/>
                                <w:szCs w:val="16"/>
                                <w:lang w:val="en-US"/>
                              </w:rPr>
                              <w:t>More information ab</w:t>
                            </w:r>
                            <w:r w:rsidR="006D054E">
                              <w:rPr>
                                <w:rFonts w:ascii="ZF Serif" w:hAnsi="ZF Serif"/>
                                <w:sz w:val="16"/>
                                <w:szCs w:val="16"/>
                                <w:lang w:val="en-US"/>
                              </w:rPr>
                              <w:t xml:space="preserve">out ZF and the people behind </w:t>
                            </w:r>
                            <w:r w:rsidRPr="009331A9">
                              <w:rPr>
                                <w:rFonts w:ascii="ZF Serif" w:hAnsi="ZF Serif"/>
                                <w:sz w:val="16"/>
                                <w:szCs w:val="16"/>
                                <w:lang w:val="en-US"/>
                              </w:rPr>
                              <w:t xml:space="preserve">can be found at: </w:t>
                            </w:r>
                            <w:hyperlink r:id="rId34" w:history="1">
                              <w:r w:rsidR="00AB16CA" w:rsidRPr="00AB16CA">
                                <w:rPr>
                                  <w:rFonts w:ascii="ZF Serif" w:hAnsi="ZF Serif"/>
                                  <w:sz w:val="16"/>
                                  <w:szCs w:val="16"/>
                                  <w:lang w:val="en-US"/>
                                </w:rPr>
                                <w:t>www.zf.com/cn/careers</w:t>
                              </w:r>
                            </w:hyperlink>
                            <w:r w:rsidR="00AB16CA">
                              <w:rPr>
                                <w:rFonts w:ascii="ZF Serif" w:hAnsi="ZF Serif"/>
                                <w:sz w:val="16"/>
                                <w:szCs w:val="16"/>
                                <w:lang w:val="en-US"/>
                              </w:rPr>
                              <w:t xml:space="preserve"> </w:t>
                            </w:r>
                            <w:r w:rsidR="00AB16CA">
                              <w:rPr>
                                <w:lang w:val="en-US"/>
                              </w:rPr>
                              <w:t xml:space="preserve"> </w:t>
                            </w:r>
                          </w:p>
                          <w:p w14:paraId="7BFA6153" w14:textId="69CA951F" w:rsidR="0055040E" w:rsidRPr="00422C07" w:rsidRDefault="0055040E" w:rsidP="0055040E">
                            <w:pPr>
                              <w:spacing w:line="160" w:lineRule="atLeast"/>
                              <w:rPr>
                                <w:rFonts w:ascii="ZF Serif" w:hAnsi="ZF Serif"/>
                                <w:sz w:val="16"/>
                                <w:szCs w:val="16"/>
                                <w:lang w:val="en-US"/>
                              </w:rPr>
                            </w:pPr>
                          </w:p>
                        </w:txbxContent>
                      </wps:txbx>
                      <wps:bodyPr rot="0" spcFirstLastPara="0" vertOverflow="overflow" horzOverflow="overflow" vert="horz" wrap="square" lIns="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EC67AC" id="Textfeld 6" o:spid="_x0000_s1027" type="#_x0000_t202" style="position:absolute;left:0;text-align:left;margin-left:217.85pt;margin-top:14.4pt;width:334.3pt;height:367.35pt;z-index:251703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hJPOrgIAAKcFAAAOAAAAZHJzL2Uyb0RvYy54bWysVE1v2zAMvQ/YfxB0T21nTtoadQo3RYYB&#10;RVusHXpWZKkxJouapCTOhv33UXKcZt0uHXaxKfKJIh8/Li67VpGNsK4BXdLsJKVEaA51o59L+uVx&#10;MTqjxHmma6ZAi5LuhKOXs/fvLramEGNYgaqFJehEu2JrSrry3hRJ4vhKtMydgBEajRJsyzwe7XNS&#10;W7ZF761Kxmk6TbZga2OBC+dQe90b6Sz6l1JwfyelE56okmJsPn5t/C7DN5ldsOLZMrNq+D4M9g9R&#10;tKzR+OjB1TXzjKxt84ertuEWHEh/wqFNQMqGi5gDZpOlr7J5WDEjYi5IjjMHmtz/c8tvN/eWNHVJ&#10;p5Ro1mKJHkXnpVA1mQZ2tsYVCHowCPPdFXRY5UHvUBmS7qRtwx/TIWhHnncHbtEZ4ajMx/lkmqGJ&#10;oy2fTicf8knwk7xcN9b5jwJaEoSSWixe5JRtbpzvoQMkvKZh0SgVC6j0bwr02WtE7ID+NiswFBQD&#10;MgQVq/NjPjkdV6eT89G0mmSjPEvPRlWVjkfXiyqt0nwxP8+vfu7jHO4ngZM+9yj5nRLBq9KfhUQu&#10;IwVBEbtYzJUlG4b9xzgX2kf2YoSIDiiJWbzl4h4f84j5veVyz8jwMmh/uNw2Gmzk+1XY9dchZNnj&#10;sWhHeQfRd8suNtGhNZZQ77BjLPQT5wxfNFjVG+b8PbM4YtgJuDb8HX6kgm1JYS9RsgL7/W/6gMfO&#10;RyslWxzZkrpva2YFJeqTxpkI8x2FHIuKBxsP51me42F5bNHrdg5YkQyXk+FRDHivBlFaaJ9ws1Th&#10;RTQxzfHdkvpBnPt+ieBm4qKqIggn2jB/ox8MD65DgUK/PnZPzJp9U3tsolsYBpsVr3q7x4abGqq1&#10;B9nExg8c94zuucdtEEdnv7nCujk+R9TLfp39AgAA//8DAFBLAwQUAAYACAAAACEApGWQ3uEAAAAL&#10;AQAADwAAAGRycy9kb3ducmV2LnhtbEyPy07DMBBF90j8gzVI7KjTpi9CJhVC6oIiELT9gEls4oh4&#10;HGK3CX+Pu4LlaI7uPTffjLYVZ937xjHCdJKA0Fw51XCNcDxs79YgfCBW1DrWCD/aw6a4vsopU27g&#10;D33eh1rEEPYZIZgQukxKXxltyU9cpzn+Pl1vKcSzr6XqaYjhtpWzJFlKSw3HBkOdfjK6+tqfLMLr&#10;9u3l+X7cHUpqdoP7fk+PZmDE25vx8QFE0GP4g+GiH9WhiE6lO7HyokWYp4tVRBFm6zjhAkyTeQqi&#10;RFgt0wXIIpf/NxS/AAAA//8DAFBLAQItABQABgAIAAAAIQC2gziS/gAAAOEBAAATAAAAAAAAAAAA&#10;AAAAAAAAAABbQ29udGVudF9UeXBlc10ueG1sUEsBAi0AFAAGAAgAAAAhADj9If/WAAAAlAEAAAsA&#10;AAAAAAAAAAAAAAAALwEAAF9yZWxzLy5yZWxzUEsBAi0AFAAGAAgAAAAhAC6Ek86uAgAApwUAAA4A&#10;AAAAAAAAAAAAAAAALgIAAGRycy9lMm9Eb2MueG1sUEsBAi0AFAAGAAgAAAAhAKRlkN7hAAAACwEA&#10;AA8AAAAAAAAAAAAAAAAACAUAAGRycy9kb3ducmV2LnhtbFBLBQYAAAAABAAEAPMAAAAWBgAAAAA=&#10;" filled="f" stroked="f">
                <v:textbox inset="0">
                  <w:txbxContent>
                    <w:p w14:paraId="1BC7B815" w14:textId="77777777" w:rsidR="00786218" w:rsidRPr="009331A9" w:rsidRDefault="00786218" w:rsidP="00786218">
                      <w:pPr>
                        <w:spacing w:line="160" w:lineRule="atLeast"/>
                        <w:rPr>
                          <w:rFonts w:ascii="ZF Sans Medium" w:hAnsi="ZF Sans Medium"/>
                          <w:sz w:val="16"/>
                          <w:szCs w:val="16"/>
                          <w:lang w:val="en-US"/>
                        </w:rPr>
                      </w:pPr>
                      <w:r w:rsidRPr="009331A9">
                        <w:rPr>
                          <w:rFonts w:ascii="ZF Sans Medium" w:hAnsi="ZF Sans Medium"/>
                          <w:sz w:val="16"/>
                          <w:szCs w:val="16"/>
                          <w:lang w:val="en-US"/>
                        </w:rPr>
                        <w:t>The area of activity comprises the following tasks:</w:t>
                      </w:r>
                    </w:p>
                    <w:p w14:paraId="57EDADBB" w14:textId="3F429AA4"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 xml:space="preserve">Organizing and implementing four individual projects at different ZF locations </w:t>
                      </w:r>
                      <w:bookmarkStart w:id="1" w:name="_GoBack"/>
                      <w:r w:rsidRPr="009331A9">
                        <w:rPr>
                          <w:rFonts w:ascii="ZF Serif" w:hAnsi="ZF Serif"/>
                          <w:sz w:val="16"/>
                          <w:szCs w:val="16"/>
                          <w:lang w:val="en-US"/>
                        </w:rPr>
                        <w:t>(</w:t>
                      </w:r>
                      <w:r w:rsidR="00430656">
                        <w:rPr>
                          <w:rFonts w:ascii="ZF Serif" w:hAnsi="ZF Serif"/>
                          <w:sz w:val="16"/>
                          <w:szCs w:val="16"/>
                          <w:lang w:val="en-US"/>
                        </w:rPr>
                        <w:t xml:space="preserve">three </w:t>
                      </w:r>
                      <w:r w:rsidR="005221F9">
                        <w:rPr>
                          <w:rFonts w:ascii="ZF Serif" w:hAnsi="ZF Serif"/>
                          <w:sz w:val="16"/>
                          <w:szCs w:val="16"/>
                          <w:lang w:val="en-US"/>
                        </w:rPr>
                        <w:t xml:space="preserve">projects </w:t>
                      </w:r>
                      <w:r w:rsidR="00430656">
                        <w:rPr>
                          <w:rFonts w:ascii="ZF Serif" w:hAnsi="ZF Serif"/>
                          <w:sz w:val="16"/>
                          <w:szCs w:val="16"/>
                          <w:lang w:val="en-US"/>
                        </w:rPr>
                        <w:t xml:space="preserve">within </w:t>
                      </w:r>
                      <w:r w:rsidR="00DB5D3D">
                        <w:rPr>
                          <w:rFonts w:ascii="ZF Serif" w:hAnsi="ZF Serif"/>
                          <w:sz w:val="16"/>
                          <w:szCs w:val="16"/>
                          <w:lang w:val="en-US"/>
                        </w:rPr>
                        <w:t>China/ Region Asia-Pacific</w:t>
                      </w:r>
                      <w:r w:rsidR="00430656">
                        <w:rPr>
                          <w:rFonts w:ascii="ZF Serif" w:hAnsi="ZF Serif"/>
                          <w:sz w:val="16"/>
                          <w:szCs w:val="16"/>
                          <w:lang w:val="en-US"/>
                        </w:rPr>
                        <w:t xml:space="preserve">, </w:t>
                      </w:r>
                      <w:r w:rsidRPr="009331A9">
                        <w:rPr>
                          <w:rFonts w:ascii="ZF Serif" w:hAnsi="ZF Serif"/>
                          <w:sz w:val="16"/>
                          <w:szCs w:val="16"/>
                          <w:lang w:val="en-US"/>
                        </w:rPr>
                        <w:t>one</w:t>
                      </w:r>
                      <w:r w:rsidR="005221F9">
                        <w:rPr>
                          <w:rFonts w:ascii="ZF Serif" w:hAnsi="ZF Serif"/>
                          <w:sz w:val="16"/>
                          <w:szCs w:val="16"/>
                          <w:lang w:val="en-US"/>
                        </w:rPr>
                        <w:t xml:space="preserve"> project</w:t>
                      </w:r>
                      <w:r w:rsidRPr="009331A9">
                        <w:rPr>
                          <w:rFonts w:ascii="ZF Serif" w:hAnsi="ZF Serif"/>
                          <w:sz w:val="16"/>
                          <w:szCs w:val="16"/>
                          <w:lang w:val="en-US"/>
                        </w:rPr>
                        <w:t xml:space="preserve"> </w:t>
                      </w:r>
                      <w:r w:rsidR="00430656">
                        <w:rPr>
                          <w:rFonts w:ascii="ZF Serif" w:hAnsi="ZF Serif"/>
                          <w:sz w:val="16"/>
                          <w:szCs w:val="16"/>
                          <w:lang w:val="en-US"/>
                        </w:rPr>
                        <w:t>abroad</w:t>
                      </w:r>
                      <w:r w:rsidRPr="009331A9">
                        <w:rPr>
                          <w:rFonts w:ascii="ZF Serif" w:hAnsi="ZF Serif"/>
                          <w:sz w:val="16"/>
                          <w:szCs w:val="16"/>
                          <w:lang w:val="en-US"/>
                        </w:rPr>
                        <w:t>)</w:t>
                      </w:r>
                      <w:bookmarkEnd w:id="1"/>
                    </w:p>
                    <w:p w14:paraId="542ED04D"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Working on a joint group project throughout the complete course of the program</w:t>
                      </w:r>
                    </w:p>
                    <w:p w14:paraId="22F9ECFF"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Participating in different workshops and seminars</w:t>
                      </w:r>
                    </w:p>
                    <w:p w14:paraId="6905B000"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Getting to know our broad product portfolio by means of a three-week assignment in Production</w:t>
                      </w:r>
                    </w:p>
                    <w:p w14:paraId="1A3DE72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Setting up a comprehensive network within ZF</w:t>
                      </w:r>
                    </w:p>
                    <w:p w14:paraId="53D8FC36"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Taking over a permanent position after completion of the trainee program</w:t>
                      </w:r>
                    </w:p>
                    <w:p w14:paraId="46507CEF" w14:textId="77777777" w:rsidR="00786218" w:rsidRPr="009331A9" w:rsidRDefault="00786218" w:rsidP="00786218">
                      <w:pPr>
                        <w:spacing w:line="160" w:lineRule="atLeast"/>
                        <w:rPr>
                          <w:rFonts w:ascii="ZF Sans Medium" w:hAnsi="ZF Sans Medium"/>
                          <w:sz w:val="16"/>
                          <w:szCs w:val="16"/>
                          <w:lang w:val="en-US"/>
                        </w:rPr>
                      </w:pPr>
                    </w:p>
                    <w:p w14:paraId="18D5A415" w14:textId="77777777" w:rsidR="00786218" w:rsidRPr="00F149C1" w:rsidRDefault="00786218" w:rsidP="00786218">
                      <w:pPr>
                        <w:spacing w:line="160" w:lineRule="atLeast"/>
                        <w:rPr>
                          <w:rFonts w:ascii="ZF Sans Medium" w:hAnsi="ZF Sans Medium"/>
                          <w:sz w:val="16"/>
                          <w:szCs w:val="16"/>
                        </w:rPr>
                      </w:pPr>
                      <w:proofErr w:type="spellStart"/>
                      <w:r>
                        <w:rPr>
                          <w:rFonts w:ascii="ZF Sans Medium" w:hAnsi="ZF Sans Medium"/>
                          <w:sz w:val="16"/>
                          <w:szCs w:val="16"/>
                        </w:rPr>
                        <w:t>We</w:t>
                      </w:r>
                      <w:proofErr w:type="spellEnd"/>
                      <w:r>
                        <w:rPr>
                          <w:rFonts w:ascii="ZF Sans Medium" w:hAnsi="ZF Sans Medium"/>
                          <w:sz w:val="16"/>
                          <w:szCs w:val="16"/>
                        </w:rPr>
                        <w:t xml:space="preserve"> </w:t>
                      </w:r>
                      <w:proofErr w:type="spellStart"/>
                      <w:r>
                        <w:rPr>
                          <w:rFonts w:ascii="ZF Sans Medium" w:hAnsi="ZF Sans Medium"/>
                          <w:sz w:val="16"/>
                          <w:szCs w:val="16"/>
                        </w:rPr>
                        <w:t>expect</w:t>
                      </w:r>
                      <w:proofErr w:type="spellEnd"/>
                      <w:r>
                        <w:rPr>
                          <w:rFonts w:ascii="ZF Sans Medium" w:hAnsi="ZF Sans Medium"/>
                          <w:sz w:val="16"/>
                          <w:szCs w:val="16"/>
                        </w:rPr>
                        <w:t>:</w:t>
                      </w:r>
                    </w:p>
                    <w:p w14:paraId="57048980" w14:textId="2F3692F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 xml:space="preserve">Excellent degree in a </w:t>
                      </w:r>
                      <w:r w:rsidR="00DB5D3D">
                        <w:rPr>
                          <w:rFonts w:ascii="ZF Serif" w:hAnsi="ZF Serif"/>
                          <w:sz w:val="16"/>
                          <w:szCs w:val="16"/>
                          <w:lang w:val="en-US"/>
                        </w:rPr>
                        <w:t>t</w:t>
                      </w:r>
                      <w:r w:rsidRPr="009331A9">
                        <w:rPr>
                          <w:rFonts w:ascii="ZF Serif" w:hAnsi="ZF Serif"/>
                          <w:sz w:val="16"/>
                          <w:szCs w:val="16"/>
                          <w:lang w:val="en-US"/>
                        </w:rPr>
                        <w:t>echnical discipline (Master's degree/particularly well qualified graduates with Bachelor's degrees).</w:t>
                      </w:r>
                    </w:p>
                    <w:p w14:paraId="641BE577" w14:textId="3BDDA576" w:rsidR="00786218" w:rsidRPr="00C93E84" w:rsidRDefault="00786218" w:rsidP="00786218">
                      <w:pPr>
                        <w:pStyle w:val="ListParagraph"/>
                        <w:numPr>
                          <w:ilvl w:val="0"/>
                          <w:numId w:val="6"/>
                        </w:numPr>
                        <w:spacing w:line="160" w:lineRule="atLeast"/>
                        <w:contextualSpacing w:val="0"/>
                        <w:rPr>
                          <w:rFonts w:ascii="ZF Serif" w:hAnsi="ZF Serif"/>
                          <w:sz w:val="16"/>
                          <w:szCs w:val="16"/>
                          <w:lang w:val="en-US"/>
                        </w:rPr>
                      </w:pPr>
                      <w:r w:rsidRPr="00C93E84">
                        <w:rPr>
                          <w:rFonts w:ascii="ZF Serif" w:hAnsi="ZF Serif"/>
                          <w:sz w:val="16"/>
                          <w:szCs w:val="16"/>
                          <w:lang w:val="en-US"/>
                        </w:rPr>
                        <w:t>Relevant internships</w:t>
                      </w:r>
                      <w:r w:rsidR="00C93E84" w:rsidRPr="00C93E84">
                        <w:rPr>
                          <w:rFonts w:ascii="ZF Serif" w:hAnsi="ZF Serif"/>
                          <w:sz w:val="16"/>
                          <w:szCs w:val="16"/>
                          <w:lang w:val="en-US"/>
                        </w:rPr>
                        <w:t xml:space="preserve"> in </w:t>
                      </w:r>
                      <w:r w:rsidR="00870C2B">
                        <w:rPr>
                          <w:rFonts w:ascii="ZF Serif" w:hAnsi="ZF Serif"/>
                          <w:sz w:val="16"/>
                          <w:szCs w:val="16"/>
                          <w:lang w:val="en-US"/>
                        </w:rPr>
                        <w:t>the related area</w:t>
                      </w:r>
                      <w:r w:rsidR="009C46E3">
                        <w:rPr>
                          <w:rFonts w:ascii="ZF Serif" w:hAnsi="ZF Serif"/>
                          <w:sz w:val="16"/>
                          <w:szCs w:val="16"/>
                          <w:lang w:val="en-US"/>
                        </w:rPr>
                        <w:t xml:space="preserve"> of Mechanical Engineering.</w:t>
                      </w:r>
                    </w:p>
                    <w:p w14:paraId="1D3EEAA3"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Internationality or work experience abroad - preferably during the study course</w:t>
                      </w:r>
                    </w:p>
                    <w:p w14:paraId="11BC31FB" w14:textId="50A99BF6" w:rsidR="00786218" w:rsidRPr="00CC3374" w:rsidRDefault="00CC3374" w:rsidP="00CC3374">
                      <w:pPr>
                        <w:pStyle w:val="ListParagraph"/>
                        <w:numPr>
                          <w:ilvl w:val="0"/>
                          <w:numId w:val="6"/>
                        </w:numPr>
                        <w:spacing w:line="160" w:lineRule="atLeast"/>
                        <w:contextualSpacing w:val="0"/>
                        <w:rPr>
                          <w:rFonts w:ascii="ZF Serif" w:hAnsi="ZF Serif"/>
                          <w:sz w:val="16"/>
                          <w:szCs w:val="16"/>
                          <w:lang w:val="en-US"/>
                        </w:rPr>
                      </w:pPr>
                      <w:r>
                        <w:rPr>
                          <w:rFonts w:ascii="ZF Serif" w:hAnsi="ZF Serif"/>
                          <w:sz w:val="16"/>
                          <w:szCs w:val="16"/>
                          <w:lang w:val="en-US"/>
                        </w:rPr>
                        <w:t>F</w:t>
                      </w:r>
                      <w:r w:rsidR="00786218" w:rsidRPr="009331A9">
                        <w:rPr>
                          <w:rFonts w:ascii="ZF Serif" w:hAnsi="ZF Serif"/>
                          <w:sz w:val="16"/>
                          <w:szCs w:val="16"/>
                          <w:lang w:val="en-US"/>
                        </w:rPr>
                        <w:t xml:space="preserve">luent in written and spoken English, </w:t>
                      </w:r>
                      <w:r w:rsidRPr="00CC3374">
                        <w:rPr>
                          <w:rFonts w:ascii="ZF Serif" w:hAnsi="ZF Serif"/>
                          <w:sz w:val="16"/>
                          <w:szCs w:val="16"/>
                          <w:lang w:val="en-US"/>
                        </w:rPr>
                        <w:t xml:space="preserve">knowledge of German </w:t>
                      </w:r>
                      <w:r w:rsidR="00786218" w:rsidRPr="00CC3374">
                        <w:rPr>
                          <w:rFonts w:ascii="ZF Serif" w:hAnsi="ZF Serif"/>
                          <w:sz w:val="16"/>
                          <w:szCs w:val="16"/>
                          <w:lang w:val="en-US"/>
                        </w:rPr>
                        <w:t>would be an asset</w:t>
                      </w:r>
                    </w:p>
                    <w:p w14:paraId="7BD61796" w14:textId="55453C4D"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Willingness to work independently and autonomously</w:t>
                      </w:r>
                      <w:r w:rsidR="00CC3374">
                        <w:rPr>
                          <w:rFonts w:ascii="ZF Serif" w:hAnsi="ZF Serif"/>
                          <w:sz w:val="16"/>
                          <w:szCs w:val="16"/>
                          <w:lang w:val="en-US"/>
                        </w:rPr>
                        <w:t xml:space="preserve"> and to</w:t>
                      </w:r>
                      <w:r w:rsidRPr="009331A9">
                        <w:rPr>
                          <w:rFonts w:ascii="ZF Serif" w:hAnsi="ZF Serif"/>
                          <w:sz w:val="16"/>
                          <w:szCs w:val="16"/>
                          <w:lang w:val="en-US"/>
                        </w:rPr>
                        <w:t xml:space="preserve"> </w:t>
                      </w:r>
                      <w:r w:rsidR="00CC3374">
                        <w:rPr>
                          <w:rFonts w:ascii="ZF Serif" w:hAnsi="ZF Serif"/>
                          <w:sz w:val="16"/>
                          <w:szCs w:val="16"/>
                          <w:lang w:val="en-US"/>
                        </w:rPr>
                        <w:t>show personal initiative</w:t>
                      </w:r>
                    </w:p>
                    <w:p w14:paraId="5F53D88A" w14:textId="77777777" w:rsidR="00786218" w:rsidRPr="009331A9" w:rsidRDefault="00786218" w:rsidP="00786218">
                      <w:pPr>
                        <w:pStyle w:val="ListParagraph"/>
                        <w:numPr>
                          <w:ilvl w:val="0"/>
                          <w:numId w:val="6"/>
                        </w:numPr>
                        <w:spacing w:line="160" w:lineRule="atLeast"/>
                        <w:contextualSpacing w:val="0"/>
                        <w:rPr>
                          <w:rFonts w:ascii="ZF Serif" w:hAnsi="ZF Serif"/>
                          <w:sz w:val="16"/>
                          <w:szCs w:val="16"/>
                          <w:lang w:val="en-US"/>
                        </w:rPr>
                      </w:pPr>
                      <w:r w:rsidRPr="009331A9">
                        <w:rPr>
                          <w:rFonts w:ascii="ZF Serif" w:hAnsi="ZF Serif"/>
                          <w:sz w:val="16"/>
                          <w:szCs w:val="16"/>
                          <w:lang w:val="en-US"/>
                        </w:rPr>
                        <w:t>Great communication skills and willingness to work in a team, social competence, mobility, interdisciplinary interest, creativity</w:t>
                      </w:r>
                    </w:p>
                    <w:p w14:paraId="2EA71A7F" w14:textId="77777777" w:rsidR="00786218" w:rsidRPr="009331A9" w:rsidRDefault="00786218" w:rsidP="00786218">
                      <w:pPr>
                        <w:pStyle w:val="ListParagraph"/>
                        <w:spacing w:line="160" w:lineRule="atLeast"/>
                        <w:ind w:left="170"/>
                        <w:contextualSpacing w:val="0"/>
                        <w:rPr>
                          <w:rFonts w:ascii="ZF Serif" w:hAnsi="ZF Serif"/>
                          <w:sz w:val="16"/>
                          <w:szCs w:val="16"/>
                          <w:lang w:val="en-US"/>
                        </w:rPr>
                      </w:pPr>
                    </w:p>
                    <w:p w14:paraId="5BB05759" w14:textId="318486CF" w:rsidR="00786218" w:rsidRPr="009331A9" w:rsidRDefault="00786218" w:rsidP="00786218">
                      <w:pPr>
                        <w:pStyle w:val="ListParagraph"/>
                        <w:spacing w:line="160" w:lineRule="atLeast"/>
                        <w:ind w:left="0"/>
                        <w:contextualSpacing w:val="0"/>
                        <w:rPr>
                          <w:rFonts w:ascii="ZF Serif" w:hAnsi="ZF Serif"/>
                          <w:sz w:val="16"/>
                          <w:szCs w:val="16"/>
                          <w:lang w:val="en-US"/>
                        </w:rPr>
                      </w:pPr>
                      <w:r w:rsidRPr="009331A9">
                        <w:rPr>
                          <w:rFonts w:ascii="ZF Serif" w:hAnsi="ZF Serif"/>
                          <w:sz w:val="16"/>
                          <w:szCs w:val="16"/>
                          <w:lang w:val="en-US"/>
                        </w:rPr>
                        <w:t xml:space="preserve">Start: </w:t>
                      </w:r>
                      <w:r w:rsidRPr="00CC3374">
                        <w:rPr>
                          <w:rFonts w:ascii="ZF Serif" w:hAnsi="ZF Serif"/>
                          <w:sz w:val="16"/>
                          <w:szCs w:val="16"/>
                          <w:lang w:val="en-US"/>
                        </w:rPr>
                        <w:t xml:space="preserve">as of </w:t>
                      </w:r>
                      <w:r w:rsidR="00DB5D3D">
                        <w:rPr>
                          <w:rFonts w:ascii="ZF Serif" w:hAnsi="ZF Serif"/>
                          <w:sz w:val="16"/>
                          <w:szCs w:val="16"/>
                          <w:lang w:val="en-US"/>
                        </w:rPr>
                        <w:t xml:space="preserve">July </w:t>
                      </w:r>
                      <w:r w:rsidRPr="00CC3374">
                        <w:rPr>
                          <w:rFonts w:ascii="ZF Serif" w:hAnsi="ZF Serif"/>
                          <w:sz w:val="16"/>
                          <w:szCs w:val="16"/>
                          <w:lang w:val="en-US"/>
                        </w:rPr>
                        <w:t>201</w:t>
                      </w:r>
                      <w:r w:rsidR="001A12D1" w:rsidRPr="00CC3374">
                        <w:rPr>
                          <w:rFonts w:ascii="ZF Serif" w:hAnsi="ZF Serif"/>
                          <w:sz w:val="16"/>
                          <w:szCs w:val="16"/>
                          <w:lang w:val="en-US"/>
                        </w:rPr>
                        <w:t>7</w:t>
                      </w:r>
                    </w:p>
                    <w:p w14:paraId="1713C9AD" w14:textId="77777777" w:rsidR="00786218" w:rsidRPr="009331A9" w:rsidRDefault="00786218" w:rsidP="00786218">
                      <w:pPr>
                        <w:spacing w:line="160" w:lineRule="atLeast"/>
                        <w:rPr>
                          <w:rFonts w:ascii="ZF Serif" w:hAnsi="ZF Serif"/>
                          <w:sz w:val="16"/>
                          <w:szCs w:val="16"/>
                          <w:lang w:val="en-US"/>
                        </w:rPr>
                      </w:pPr>
                    </w:p>
                    <w:p w14:paraId="76A008EF" w14:textId="58D35E96" w:rsidR="00AB16CA" w:rsidRPr="00AB16CA" w:rsidRDefault="00786218" w:rsidP="00AB16CA">
                      <w:pPr>
                        <w:spacing w:line="160" w:lineRule="atLeast"/>
                        <w:rPr>
                          <w:rFonts w:ascii="ZF Sans Medium" w:hAnsi="ZF Sans Medium"/>
                          <w:sz w:val="16"/>
                          <w:szCs w:val="16"/>
                          <w:lang w:val="en-US"/>
                        </w:rPr>
                      </w:pPr>
                      <w:r w:rsidRPr="009331A9">
                        <w:rPr>
                          <w:rFonts w:ascii="ZF Sans Medium" w:hAnsi="ZF Sans Medium"/>
                          <w:sz w:val="16"/>
                          <w:szCs w:val="16"/>
                          <w:lang w:val="en-US"/>
                        </w:rPr>
                        <w:t>Are you interested?</w:t>
                      </w:r>
                      <w:r w:rsidR="00AB16CA" w:rsidRPr="00A90DC9">
                        <w:rPr>
                          <w:rFonts w:ascii="Arial" w:hAnsi="Arial" w:cs="Arial"/>
                          <w:color w:val="000000"/>
                          <w:sz w:val="23"/>
                          <w:szCs w:val="23"/>
                          <w:lang w:val="en-US"/>
                        </w:rPr>
                        <w:br/>
                      </w:r>
                      <w:r w:rsidR="00AB16CA" w:rsidRPr="009638D4">
                        <w:rPr>
                          <w:rFonts w:ascii="ZF Serif" w:hAnsi="ZF Serif"/>
                          <w:sz w:val="16"/>
                          <w:szCs w:val="16"/>
                          <w:lang w:val="en-US"/>
                        </w:rPr>
                        <w:t>Please se</w:t>
                      </w:r>
                      <w:r w:rsidR="00870C2B">
                        <w:rPr>
                          <w:rFonts w:ascii="ZF Serif" w:hAnsi="ZF Serif"/>
                          <w:sz w:val="16"/>
                          <w:szCs w:val="16"/>
                          <w:lang w:val="en-US"/>
                        </w:rPr>
                        <w:t>nd your CV in Chinese and English</w:t>
                      </w:r>
                      <w:r w:rsidR="00AB16CA" w:rsidRPr="009638D4">
                        <w:rPr>
                          <w:rFonts w:ascii="ZF Serif" w:hAnsi="ZF Serif"/>
                          <w:sz w:val="16"/>
                          <w:szCs w:val="16"/>
                          <w:lang w:val="en-US"/>
                        </w:rPr>
                        <w:t xml:space="preserve"> with a cover letter to </w:t>
                      </w:r>
                      <w:r w:rsidR="00AB16CA" w:rsidRPr="009638D4">
                        <w:rPr>
                          <w:rFonts w:ascii="ZF Serif" w:hAnsi="ZF Serif"/>
                          <w:b/>
                          <w:sz w:val="16"/>
                          <w:szCs w:val="16"/>
                          <w:lang w:val="en-US"/>
                        </w:rPr>
                        <w:t>hr.zfcn@zf.com</w:t>
                      </w:r>
                      <w:r w:rsidR="00AB16CA">
                        <w:rPr>
                          <w:rFonts w:ascii="ZF Serif" w:hAnsi="ZF Serif"/>
                          <w:sz w:val="16"/>
                          <w:szCs w:val="16"/>
                          <w:lang w:val="en-US"/>
                        </w:rPr>
                        <w:t>.</w:t>
                      </w:r>
                    </w:p>
                    <w:p w14:paraId="6918C73B" w14:textId="77777777" w:rsidR="00AB16CA" w:rsidRPr="009331A9" w:rsidRDefault="00AB16CA" w:rsidP="00786218">
                      <w:pPr>
                        <w:spacing w:line="160" w:lineRule="atLeast"/>
                        <w:rPr>
                          <w:rFonts w:ascii="ZF Sans Medium" w:hAnsi="ZF Sans Medium"/>
                          <w:sz w:val="16"/>
                          <w:szCs w:val="16"/>
                          <w:lang w:val="en-US"/>
                        </w:rPr>
                      </w:pPr>
                    </w:p>
                    <w:p w14:paraId="03984F7C" w14:textId="2D99632F" w:rsidR="00786218" w:rsidRPr="00AB16CA" w:rsidRDefault="00786218" w:rsidP="00786218">
                      <w:pPr>
                        <w:rPr>
                          <w:rFonts w:ascii="ZF Serif" w:hAnsi="ZF Serif"/>
                          <w:sz w:val="16"/>
                          <w:szCs w:val="16"/>
                          <w:lang w:val="en-US"/>
                        </w:rPr>
                      </w:pPr>
                      <w:r w:rsidRPr="009331A9">
                        <w:rPr>
                          <w:rFonts w:ascii="ZF Serif" w:hAnsi="ZF Serif"/>
                          <w:sz w:val="16"/>
                          <w:szCs w:val="16"/>
                          <w:lang w:val="en-US"/>
                        </w:rPr>
                        <w:t>More information ab</w:t>
                      </w:r>
                      <w:r w:rsidR="006D054E">
                        <w:rPr>
                          <w:rFonts w:ascii="ZF Serif" w:hAnsi="ZF Serif"/>
                          <w:sz w:val="16"/>
                          <w:szCs w:val="16"/>
                          <w:lang w:val="en-US"/>
                        </w:rPr>
                        <w:t xml:space="preserve">out ZF and the people behind </w:t>
                      </w:r>
                      <w:r w:rsidRPr="009331A9">
                        <w:rPr>
                          <w:rFonts w:ascii="ZF Serif" w:hAnsi="ZF Serif"/>
                          <w:sz w:val="16"/>
                          <w:szCs w:val="16"/>
                          <w:lang w:val="en-US"/>
                        </w:rPr>
                        <w:t xml:space="preserve">can be found at: </w:t>
                      </w:r>
                      <w:hyperlink r:id="rId35" w:history="1">
                        <w:r w:rsidR="00AB16CA" w:rsidRPr="00AB16CA">
                          <w:rPr>
                            <w:rFonts w:ascii="ZF Serif" w:hAnsi="ZF Serif"/>
                            <w:sz w:val="16"/>
                            <w:szCs w:val="16"/>
                            <w:lang w:val="en-US"/>
                          </w:rPr>
                          <w:t>www.zf.com/cn/careers</w:t>
                        </w:r>
                      </w:hyperlink>
                      <w:r w:rsidR="00AB16CA">
                        <w:rPr>
                          <w:rFonts w:ascii="ZF Serif" w:hAnsi="ZF Serif"/>
                          <w:sz w:val="16"/>
                          <w:szCs w:val="16"/>
                          <w:lang w:val="en-US"/>
                        </w:rPr>
                        <w:t xml:space="preserve"> </w:t>
                      </w:r>
                      <w:r w:rsidR="00AB16CA">
                        <w:rPr>
                          <w:lang w:val="en-US"/>
                        </w:rPr>
                        <w:t xml:space="preserve"> </w:t>
                      </w:r>
                    </w:p>
                    <w:p w14:paraId="7BFA6153" w14:textId="69CA951F" w:rsidR="0055040E" w:rsidRPr="00422C07" w:rsidRDefault="0055040E" w:rsidP="0055040E">
                      <w:pPr>
                        <w:spacing w:line="160" w:lineRule="atLeast"/>
                        <w:rPr>
                          <w:rFonts w:ascii="ZF Serif" w:hAnsi="ZF Serif"/>
                          <w:sz w:val="16"/>
                          <w:szCs w:val="16"/>
                          <w:lang w:val="en-US"/>
                        </w:rPr>
                      </w:pPr>
                    </w:p>
                  </w:txbxContent>
                </v:textbox>
                <w10:wrap type="square"/>
              </v:shape>
            </w:pict>
          </mc:Fallback>
        </mc:AlternateContent>
      </w:r>
    </w:p>
    <w:p w14:paraId="372C5542" w14:textId="19BB9441" w:rsidR="00E85BFA" w:rsidRDefault="006163C7" w:rsidP="00703E42">
      <w:pPr>
        <w:jc w:val="center"/>
        <w:rPr>
          <w:sz w:val="20"/>
          <w:szCs w:val="20"/>
          <w:lang w:eastAsia="ja-JP"/>
        </w:rPr>
      </w:pPr>
      <w:r>
        <w:rPr>
          <w:rFonts w:ascii="ZF Sans Medium" w:hAnsi="ZF Sans Medium"/>
          <w:noProof/>
          <w:sz w:val="16"/>
          <w:szCs w:val="16"/>
          <w:lang w:val="en-US" w:eastAsia="zh-CN"/>
        </w:rPr>
        <mc:AlternateContent>
          <mc:Choice Requires="wps">
            <w:drawing>
              <wp:anchor distT="0" distB="0" distL="114300" distR="114300" simplePos="0" relativeHeight="251696128" behindDoc="0" locked="0" layoutInCell="1" allowOverlap="1" wp14:anchorId="6F06842A" wp14:editId="10876162">
                <wp:simplePos x="0" y="0"/>
                <wp:positionH relativeFrom="column">
                  <wp:posOffset>493083</wp:posOffset>
                </wp:positionH>
                <wp:positionV relativeFrom="paragraph">
                  <wp:posOffset>2784702</wp:posOffset>
                </wp:positionV>
                <wp:extent cx="2273300" cy="1179830"/>
                <wp:effectExtent l="0" t="0" r="0" b="13970"/>
                <wp:wrapSquare wrapText="bothSides"/>
                <wp:docPr id="11" name="Textfeld 11"/>
                <wp:cNvGraphicFramePr/>
                <a:graphic xmlns:a="http://schemas.openxmlformats.org/drawingml/2006/main">
                  <a:graphicData uri="http://schemas.microsoft.com/office/word/2010/wordprocessingShape">
                    <wps:wsp>
                      <wps:cNvSpPr txBox="1"/>
                      <wps:spPr>
                        <a:xfrm>
                          <a:off x="0" y="0"/>
                          <a:ext cx="2273300" cy="1179830"/>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55B0E267"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ZF (China) Investment Co., Ltd. </w:t>
                            </w:r>
                          </w:p>
                          <w:p w14:paraId="7DEA5D7C"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No.889 </w:t>
                            </w:r>
                            <w:proofErr w:type="spellStart"/>
                            <w:r w:rsidRPr="009638D4">
                              <w:rPr>
                                <w:rFonts w:ascii="ZF Sans Bold" w:hAnsi="ZF Sans Bold"/>
                                <w:sz w:val="14"/>
                                <w:szCs w:val="14"/>
                                <w:lang w:val="en-US"/>
                              </w:rPr>
                              <w:t>Jiujing</w:t>
                            </w:r>
                            <w:proofErr w:type="spellEnd"/>
                            <w:r w:rsidRPr="009638D4">
                              <w:rPr>
                                <w:rFonts w:ascii="ZF Sans Bold" w:hAnsi="ZF Sans Bold"/>
                                <w:sz w:val="14"/>
                                <w:szCs w:val="14"/>
                                <w:lang w:val="en-US"/>
                              </w:rPr>
                              <w:t xml:space="preserve"> Road, </w:t>
                            </w:r>
                          </w:p>
                          <w:p w14:paraId="2311569C" w14:textId="77777777" w:rsidR="00AB16CA" w:rsidRDefault="00AB16CA" w:rsidP="00AB16CA">
                            <w:pPr>
                              <w:spacing w:line="200" w:lineRule="atLeast"/>
                              <w:ind w:left="-56"/>
                              <w:contextualSpacing/>
                              <w:rPr>
                                <w:rFonts w:ascii="ZF Sans Bold" w:hAnsi="ZF Sans Bold"/>
                                <w:sz w:val="14"/>
                                <w:szCs w:val="14"/>
                                <w:lang w:val="en-US"/>
                              </w:rPr>
                            </w:pPr>
                            <w:proofErr w:type="spellStart"/>
                            <w:r w:rsidRPr="009638D4">
                              <w:rPr>
                                <w:rFonts w:ascii="ZF Sans Bold" w:hAnsi="ZF Sans Bold"/>
                                <w:sz w:val="14"/>
                                <w:szCs w:val="14"/>
                                <w:lang w:val="en-US"/>
                              </w:rPr>
                              <w:t>Jiuting</w:t>
                            </w:r>
                            <w:proofErr w:type="spellEnd"/>
                            <w:r w:rsidRPr="009638D4">
                              <w:rPr>
                                <w:rFonts w:ascii="ZF Sans Bold" w:hAnsi="ZF Sans Bold"/>
                                <w:sz w:val="14"/>
                                <w:szCs w:val="14"/>
                                <w:lang w:val="en-US"/>
                              </w:rPr>
                              <w:t xml:space="preserve"> Town, Songjiang District</w:t>
                            </w:r>
                          </w:p>
                          <w:p w14:paraId="6B345C30" w14:textId="77777777" w:rsidR="00AB16CA" w:rsidRPr="009638D4" w:rsidRDefault="00AB16CA" w:rsidP="00AB16CA">
                            <w:pPr>
                              <w:spacing w:line="200" w:lineRule="atLeast"/>
                              <w:ind w:left="-56"/>
                              <w:contextualSpacing/>
                              <w:rPr>
                                <w:rFonts w:ascii="ZF Sans Bold" w:hAnsi="ZF Sans Bold"/>
                                <w:sz w:val="14"/>
                                <w:szCs w:val="14"/>
                                <w:lang w:val="en-US"/>
                              </w:rPr>
                            </w:pPr>
                            <w:r>
                              <w:rPr>
                                <w:rFonts w:ascii="ZF Sans Bold" w:hAnsi="ZF Sans Bold"/>
                                <w:sz w:val="14"/>
                                <w:szCs w:val="14"/>
                                <w:lang w:val="en-US"/>
                              </w:rPr>
                              <w:t xml:space="preserve">201615 Shanghai, </w:t>
                            </w:r>
                            <w:r w:rsidRPr="009638D4">
                              <w:rPr>
                                <w:rFonts w:ascii="ZF Sans Bold" w:hAnsi="ZF Sans Bold"/>
                                <w:sz w:val="14"/>
                                <w:szCs w:val="14"/>
                                <w:lang w:val="en-US"/>
                              </w:rPr>
                              <w:t>China</w:t>
                            </w:r>
                          </w:p>
                          <w:p w14:paraId="52C17C25" w14:textId="77777777" w:rsidR="00AB16CA" w:rsidRDefault="00AB16CA" w:rsidP="00AB16CA">
                            <w:pPr>
                              <w:spacing w:line="200" w:lineRule="atLeast"/>
                              <w:ind w:left="-56"/>
                              <w:contextualSpacing/>
                              <w:rPr>
                                <w:rFonts w:ascii="ZF Sans Light" w:hAnsi="ZF Sans Light"/>
                                <w:sz w:val="14"/>
                                <w:szCs w:val="14"/>
                                <w:lang w:val="en-US"/>
                              </w:rPr>
                            </w:pPr>
                          </w:p>
                          <w:p w14:paraId="63C4880F"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Yongwei Ma</w:t>
                            </w:r>
                          </w:p>
                          <w:p w14:paraId="05A48184"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Phone +86 21 37617039</w:t>
                            </w:r>
                          </w:p>
                          <w:p w14:paraId="4155E936" w14:textId="1309652B" w:rsidR="000B0320" w:rsidRPr="001A12D1" w:rsidRDefault="00AB16CA" w:rsidP="00AB16CA">
                            <w:pPr>
                              <w:spacing w:line="160" w:lineRule="atLeast"/>
                              <w:ind w:left="-56"/>
                              <w:rPr>
                                <w:color w:val="FF0000"/>
                              </w:rPr>
                            </w:pPr>
                            <w:r w:rsidRPr="009638D4">
                              <w:rPr>
                                <w:rFonts w:ascii="ZF Sans Light" w:hAnsi="ZF Sans Light"/>
                                <w:sz w:val="14"/>
                                <w:szCs w:val="14"/>
                              </w:rPr>
                              <w:t>hr.zfcn@zf.com</w:t>
                            </w:r>
                          </w:p>
                        </w:txbxContent>
                      </wps:txbx>
                      <wps:bodyPr rot="0" spcFirstLastPara="0" vertOverflow="overflow" horzOverflow="overflow" vert="horz" wrap="square" lIns="91440" tIns="45720" rIns="9144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F06842A" id="Textfeld 11" o:spid="_x0000_s1028" type="#_x0000_t202" style="position:absolute;left:0;text-align:left;margin-left:38.85pt;margin-top:219.25pt;width:179pt;height:92.9pt;z-index:251696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AhvsQIAAKkFAAAOAAAAZHJzL2Uyb0RvYy54bWysVMFu2zAMvQ/YPwi6p7aTtGmCOoWbIsOA&#10;Yi3WDj0rstQYsyVNUhJnw/59T3Kcdt0uHXaxKfKRIh8pXly2TU22wrpKq5xmJyklQnFdVuopp18e&#10;loNzSpxnqmS1ViKne+Ho5fz9u4udmYmhXuu6FJYgiHKzncnp2nszSxLH16Jh7kQboWCU2jbM42if&#10;ktKyHaI3dTJM07Nkp21prObCOWivOyOdx/hSCu5vpXTCkzqnyM3Hr43fVfgm8ws2e7LMrCt+SIP9&#10;QxYNqxQuPYa6Zp6Rja3+CNVU3GqnpT/hukm0lBUXsQZUk6WvqrlfMyNiLSDHmSNN7v+F5Z+2d5ZU&#10;JXqXUaJYgx49iNZLUZcEKvCzM24G2L0B0LdXugW21zsoQ9mttE34oyACO5jeH9lFNMKhHA4no1EK&#10;E4ctyybT81HkP3l2N9b5D0I3JAg5tWhfZJVtb5xHKoD2kHCb0suqrmMLa/WbAsBOI+IMdN5shlQg&#10;BmRIKvbnx+J0Miwmp9PBWXGaDcZZej4oinQ4uF4WaZGOl4vp+OpnqBcxe/8kcNLVHiW/r0WIWqvP&#10;QoLNSEFQxDkWi9qSLcMEMs6F8pG9mCHQASVRxVscD/hYR6zvLc4dI/3NWvmjc1MpbSPfr9Iuv/Yp&#10;yw4PMl7UHUTfrto4RqN+NFa63GNirO7enDN8WaGrN8z5O2bxyDAJWBz+Fh9Z611O9UGiZK3t97/p&#10;Ax6zDyslOzzanLpvG2YFJfVHhVcxzcbj8MrjYYzG4mBfWlbxAK3aNAuNjmDokVkUA9bXvSitbh6x&#10;W4pwI0xMcdybU9+LC9+tEewmLooigvCmDfM36t7wEDo0KMzrQ/vIrDkMtccQfdL902azV7PdYYOn&#10;0sXGa1nFwQ8cd4weuMc+iCN52F1h4bw8R9Tzhp3/AgAA//8DAFBLAwQUAAYACAAAACEAtAMtnt8A&#10;AAAKAQAADwAAAGRycy9kb3ducmV2LnhtbEyPwU7DMAyG70i8Q2Qkbixlbdep1J0QEgdOExtC4uY1&#10;oS00SZWkW/v2mBMcbX/6/f3VbjaDOGsfemcR7lcJCG0bp3rbIrwdn++2IEIkq2hwViMsOsCuvr6q&#10;qFTuYl/1+RBbwSE2lITQxTiWUoam04bCyo3a8u3TeUORR99K5enC4WaQ6yTZSEO95Q8djfqp0833&#10;YTIIL8vimvf5K+lHX9A0qL3PP/aItzfz4wOIqOf4B8OvPqtDzU4nN1kVxIBQFAWTCFm6zUEwkKU5&#10;b04Im3WWgqwr+b9C/QMAAP//AwBQSwECLQAUAAYACAAAACEAtoM4kv4AAADhAQAAEwAAAAAAAAAA&#10;AAAAAAAAAAAAW0NvbnRlbnRfVHlwZXNdLnhtbFBLAQItABQABgAIAAAAIQA4/SH/1gAAAJQBAAAL&#10;AAAAAAAAAAAAAAAAAC8BAABfcmVscy8ucmVsc1BLAQItABQABgAIAAAAIQABFAhvsQIAAKkFAAAO&#10;AAAAAAAAAAAAAAAAAC4CAABkcnMvZTJvRG9jLnhtbFBLAQItABQABgAIAAAAIQC0Ay2e3wAAAAoB&#10;AAAPAAAAAAAAAAAAAAAAAAsFAABkcnMvZG93bnJldi54bWxQSwUGAAAAAAQABADzAAAAFwYAAAAA&#10;" filled="f" stroked="f">
                <v:textbox inset=",,,0">
                  <w:txbxContent>
                    <w:p w14:paraId="55B0E267"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ZF (China) Investment Co., Ltd. </w:t>
                      </w:r>
                    </w:p>
                    <w:p w14:paraId="7DEA5D7C" w14:textId="77777777" w:rsidR="00AB16CA" w:rsidRDefault="00AB16CA" w:rsidP="00AB16CA">
                      <w:pPr>
                        <w:spacing w:line="200" w:lineRule="atLeast"/>
                        <w:ind w:left="-56"/>
                        <w:contextualSpacing/>
                        <w:rPr>
                          <w:rFonts w:ascii="ZF Sans Bold" w:hAnsi="ZF Sans Bold"/>
                          <w:sz w:val="14"/>
                          <w:szCs w:val="14"/>
                          <w:lang w:val="en-US"/>
                        </w:rPr>
                      </w:pPr>
                      <w:r w:rsidRPr="009638D4">
                        <w:rPr>
                          <w:rFonts w:ascii="ZF Sans Bold" w:hAnsi="ZF Sans Bold"/>
                          <w:sz w:val="14"/>
                          <w:szCs w:val="14"/>
                          <w:lang w:val="en-US"/>
                        </w:rPr>
                        <w:t xml:space="preserve">No.889 </w:t>
                      </w:r>
                      <w:proofErr w:type="spellStart"/>
                      <w:r w:rsidRPr="009638D4">
                        <w:rPr>
                          <w:rFonts w:ascii="ZF Sans Bold" w:hAnsi="ZF Sans Bold"/>
                          <w:sz w:val="14"/>
                          <w:szCs w:val="14"/>
                          <w:lang w:val="en-US"/>
                        </w:rPr>
                        <w:t>Jiujing</w:t>
                      </w:r>
                      <w:proofErr w:type="spellEnd"/>
                      <w:r w:rsidRPr="009638D4">
                        <w:rPr>
                          <w:rFonts w:ascii="ZF Sans Bold" w:hAnsi="ZF Sans Bold"/>
                          <w:sz w:val="14"/>
                          <w:szCs w:val="14"/>
                          <w:lang w:val="en-US"/>
                        </w:rPr>
                        <w:t xml:space="preserve"> Road, </w:t>
                      </w:r>
                    </w:p>
                    <w:p w14:paraId="2311569C" w14:textId="77777777" w:rsidR="00AB16CA" w:rsidRDefault="00AB16CA" w:rsidP="00AB16CA">
                      <w:pPr>
                        <w:spacing w:line="200" w:lineRule="atLeast"/>
                        <w:ind w:left="-56"/>
                        <w:contextualSpacing/>
                        <w:rPr>
                          <w:rFonts w:ascii="ZF Sans Bold" w:hAnsi="ZF Sans Bold"/>
                          <w:sz w:val="14"/>
                          <w:szCs w:val="14"/>
                          <w:lang w:val="en-US"/>
                        </w:rPr>
                      </w:pPr>
                      <w:proofErr w:type="spellStart"/>
                      <w:r w:rsidRPr="009638D4">
                        <w:rPr>
                          <w:rFonts w:ascii="ZF Sans Bold" w:hAnsi="ZF Sans Bold"/>
                          <w:sz w:val="14"/>
                          <w:szCs w:val="14"/>
                          <w:lang w:val="en-US"/>
                        </w:rPr>
                        <w:t>Jiuting</w:t>
                      </w:r>
                      <w:proofErr w:type="spellEnd"/>
                      <w:r w:rsidRPr="009638D4">
                        <w:rPr>
                          <w:rFonts w:ascii="ZF Sans Bold" w:hAnsi="ZF Sans Bold"/>
                          <w:sz w:val="14"/>
                          <w:szCs w:val="14"/>
                          <w:lang w:val="en-US"/>
                        </w:rPr>
                        <w:t xml:space="preserve"> Town, Songjiang District</w:t>
                      </w:r>
                    </w:p>
                    <w:p w14:paraId="6B345C30" w14:textId="77777777" w:rsidR="00AB16CA" w:rsidRPr="009638D4" w:rsidRDefault="00AB16CA" w:rsidP="00AB16CA">
                      <w:pPr>
                        <w:spacing w:line="200" w:lineRule="atLeast"/>
                        <w:ind w:left="-56"/>
                        <w:contextualSpacing/>
                        <w:rPr>
                          <w:rFonts w:ascii="ZF Sans Bold" w:hAnsi="ZF Sans Bold"/>
                          <w:sz w:val="14"/>
                          <w:szCs w:val="14"/>
                          <w:lang w:val="en-US"/>
                        </w:rPr>
                      </w:pPr>
                      <w:r>
                        <w:rPr>
                          <w:rFonts w:ascii="ZF Sans Bold" w:hAnsi="ZF Sans Bold"/>
                          <w:sz w:val="14"/>
                          <w:szCs w:val="14"/>
                          <w:lang w:val="en-US"/>
                        </w:rPr>
                        <w:t xml:space="preserve">201615 Shanghai, </w:t>
                      </w:r>
                      <w:r w:rsidRPr="009638D4">
                        <w:rPr>
                          <w:rFonts w:ascii="ZF Sans Bold" w:hAnsi="ZF Sans Bold"/>
                          <w:sz w:val="14"/>
                          <w:szCs w:val="14"/>
                          <w:lang w:val="en-US"/>
                        </w:rPr>
                        <w:t>China</w:t>
                      </w:r>
                    </w:p>
                    <w:p w14:paraId="52C17C25" w14:textId="77777777" w:rsidR="00AB16CA" w:rsidRDefault="00AB16CA" w:rsidP="00AB16CA">
                      <w:pPr>
                        <w:spacing w:line="200" w:lineRule="atLeast"/>
                        <w:ind w:left="-56"/>
                        <w:contextualSpacing/>
                        <w:rPr>
                          <w:rFonts w:ascii="ZF Sans Light" w:hAnsi="ZF Sans Light"/>
                          <w:sz w:val="14"/>
                          <w:szCs w:val="14"/>
                          <w:lang w:val="en-US"/>
                        </w:rPr>
                      </w:pPr>
                    </w:p>
                    <w:p w14:paraId="63C4880F"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Yongwei Ma</w:t>
                      </w:r>
                    </w:p>
                    <w:p w14:paraId="05A48184" w14:textId="77777777" w:rsidR="00AB16CA" w:rsidRPr="00D8561D" w:rsidRDefault="00AB16CA" w:rsidP="00AB16CA">
                      <w:pPr>
                        <w:spacing w:line="200" w:lineRule="atLeast"/>
                        <w:ind w:left="-56"/>
                        <w:contextualSpacing/>
                        <w:rPr>
                          <w:rFonts w:ascii="ZF Sans Light" w:hAnsi="ZF Sans Light"/>
                          <w:sz w:val="14"/>
                          <w:szCs w:val="14"/>
                          <w:lang w:val="en-US"/>
                        </w:rPr>
                      </w:pPr>
                      <w:r w:rsidRPr="00D8561D">
                        <w:rPr>
                          <w:rFonts w:ascii="ZF Sans Light" w:hAnsi="ZF Sans Light"/>
                          <w:sz w:val="14"/>
                          <w:szCs w:val="14"/>
                          <w:lang w:val="en-US"/>
                        </w:rPr>
                        <w:t>Phone +86 21 37617039</w:t>
                      </w:r>
                    </w:p>
                    <w:p w14:paraId="4155E936" w14:textId="1309652B" w:rsidR="000B0320" w:rsidRPr="001A12D1" w:rsidRDefault="00AB16CA" w:rsidP="00AB16CA">
                      <w:pPr>
                        <w:spacing w:line="160" w:lineRule="atLeast"/>
                        <w:ind w:left="-56"/>
                        <w:rPr>
                          <w:color w:val="FF0000"/>
                        </w:rPr>
                      </w:pPr>
                      <w:r w:rsidRPr="009638D4">
                        <w:rPr>
                          <w:rFonts w:ascii="ZF Sans Light" w:hAnsi="ZF Sans Light"/>
                          <w:sz w:val="14"/>
                          <w:szCs w:val="14"/>
                        </w:rPr>
                        <w:t>hr.zfcn@zf.com</w:t>
                      </w:r>
                    </w:p>
                  </w:txbxContent>
                </v:textbox>
                <w10:wrap type="square"/>
              </v:shape>
            </w:pict>
          </mc:Fallback>
        </mc:AlternateContent>
      </w:r>
      <w:r w:rsidR="009048F0" w:rsidRPr="00F149C1">
        <w:rPr>
          <w:rFonts w:ascii="ZF Sans Medium" w:hAnsi="ZF Sans Medium"/>
          <w:noProof/>
          <w:sz w:val="16"/>
          <w:szCs w:val="16"/>
          <w:lang w:val="en-US" w:eastAsia="zh-CN"/>
        </w:rPr>
        <mc:AlternateContent>
          <mc:Choice Requires="wps">
            <w:drawing>
              <wp:anchor distT="0" distB="0" distL="114300" distR="114300" simplePos="0" relativeHeight="251705344" behindDoc="0" locked="0" layoutInCell="1" allowOverlap="1" wp14:anchorId="7CB1EB33" wp14:editId="7731D6A9">
                <wp:simplePos x="0" y="0"/>
                <wp:positionH relativeFrom="column">
                  <wp:posOffset>540385</wp:posOffset>
                </wp:positionH>
                <wp:positionV relativeFrom="paragraph">
                  <wp:posOffset>2118995</wp:posOffset>
                </wp:positionV>
                <wp:extent cx="2273300" cy="958215"/>
                <wp:effectExtent l="0" t="0" r="0" b="0"/>
                <wp:wrapSquare wrapText="bothSides"/>
                <wp:docPr id="10" name="Textfeld 10"/>
                <wp:cNvGraphicFramePr/>
                <a:graphic xmlns:a="http://schemas.openxmlformats.org/drawingml/2006/main">
                  <a:graphicData uri="http://schemas.microsoft.com/office/word/2010/wordprocessingShape">
                    <wps:wsp>
                      <wps:cNvSpPr txBox="1"/>
                      <wps:spPr>
                        <a:xfrm>
                          <a:off x="0" y="0"/>
                          <a:ext cx="2273300" cy="958215"/>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2AECBE15" w14:textId="70348DBC" w:rsidR="009048F0" w:rsidRDefault="009048F0" w:rsidP="009048F0">
                            <w:pPr>
                              <w:spacing w:line="160" w:lineRule="atLeast"/>
                              <w:ind w:left="-142"/>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CB1EB33" id="Textfeld 10" o:spid="_x0000_s1029" type="#_x0000_t202" style="position:absolute;left:0;text-align:left;margin-left:42.55pt;margin-top:166.85pt;width:179pt;height:75.45pt;z-index:251705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58vRrgIAAKwFAAAOAAAAZHJzL2Uyb0RvYy54bWysVE1v2zAMvQ/YfxB0T+24SdsEdQo3RYYB&#10;xVqsHXpWZKkxJouapMTOhv33UbKdZt0uHXaxKfKJIh8/Lq/aWpGdsK4CndPxSUqJ0BzKSj/n9Mvj&#10;anRBifNMl0yBFjndC0evFu/fXTZmLjLYgCqFJehEu3ljcrrx3syTxPGNqJk7ASM0GiXYmnk82uek&#10;tKxB77VKsjQ9SxqwpbHAhXOovemMdBH9Sym4v5PSCU9UTjE2H782ftfhmywu2fzZMrOpeB8G+4co&#10;alZpfPTg6oZ5Rra2+sNVXXELDqQ/4VAnIGXFRcwBsxmnr7J52DAjYi5IjjMHmtz/c8s/7e4tqUqs&#10;HdKjWY01ehStl0KVBFXIT2PcHGEPBoG+vYYWsYPeoTKk3Upbhz8mRNCOrvYHdtEb4ajMsvPT0xRN&#10;HG2z6UU2ngY3ycttY53/IKAmQcipxepFUtnu1vkOOkDCYxpWlVKxgkr/pkCfnUbEFuhuszlGgmJA&#10;hphieX4sp+dZcT6djc6K6Xg0GacXo6JIs9HNqkiLdLJazibXP/s4h/tJoKRLPUp+r0TwqvRnIZHM&#10;yEBQxDYWS2XJjmEDMs6F9pG8GCGiA0piFm+52ONjHjG/t1zuGBleBu0Pl+tKg418vwq7/DqELDs8&#10;Fu0o7yD6dt3GLsqGzlhDuceGsdCNnDN8VWFVb5nz98zijGEj4N7wd/iRCpqcQi9RsgH7/W/6gMfW&#10;RyslDc5sTt23LbOCEvVR41DMxpMJuvXxMMHC4sEeW9bHFr2tl4BVGeOGMjyKAe/VIEoL9ROulyK8&#10;iiamOb6dUz+IS99tElxPXBRFBOFYG+Zv9YPhwXUoUujZx/aJWdM3tsdG+gTDdLP5q/7usOGmhmLr&#10;QVax+QPPHas9/7gS4vj06yvsnONzRL0s2cUvAAAA//8DAFBLAwQUAAYACAAAACEAM97NXt4AAAAK&#10;AQAADwAAAGRycy9kb3ducmV2LnhtbEyPy07DMBBF90j9B2uQ2FG7JC0hxKkQiC2o5SGxc+NpEjUe&#10;R7HbhL/vdAW7eRzdOVOsJ9eJEw6h9aRhMVcgkCpvW6o1fH683mYgQjRkTecJNfxigHU5uypMbv1I&#10;GzxtYy04hEJuNDQx9rmUoWrQmTD3PRLv9n5wJnI71NIOZuRw18k7pVbSmZb4QmN6fG6wOmyPTsPX&#10;2/7nO1Xv9Ytb9qOflCT3ILW+uZ6eHkFEnOIfDBd9VoeSnXb+SDaITkO2XDCpIUmSexAMpGnCkx0X&#10;WboCWRby/wvlGQAA//8DAFBLAQItABQABgAIAAAAIQC2gziS/gAAAOEBAAATAAAAAAAAAAAAAAAA&#10;AAAAAABbQ29udGVudF9UeXBlc10ueG1sUEsBAi0AFAAGAAgAAAAhADj9If/WAAAAlAEAAAsAAAAA&#10;AAAAAAAAAAAALwEAAF9yZWxzLy5yZWxzUEsBAi0AFAAGAAgAAAAhAPDny9GuAgAArAUAAA4AAAAA&#10;AAAAAAAAAAAALgIAAGRycy9lMm9Eb2MueG1sUEsBAi0AFAAGAAgAAAAhADPezV7eAAAACgEAAA8A&#10;AAAAAAAAAAAAAAAACAUAAGRycy9kb3ducmV2LnhtbFBLBQYAAAAABAAEAPMAAAATBgAAAAA=&#10;" filled="f" stroked="f">
                <v:textbox>
                  <w:txbxContent>
                    <w:p w14:paraId="2AECBE15" w14:textId="70348DBC" w:rsidR="009048F0" w:rsidRDefault="009048F0" w:rsidP="009048F0">
                      <w:pPr>
                        <w:spacing w:line="160" w:lineRule="atLeast"/>
                        <w:ind w:left="-142"/>
                      </w:pPr>
                    </w:p>
                  </w:txbxContent>
                </v:textbox>
                <w10:wrap type="square"/>
              </v:shape>
            </w:pict>
          </mc:Fallback>
        </mc:AlternateContent>
      </w:r>
    </w:p>
    <w:sectPr w:rsidR="00E85BFA" w:rsidSect="00703E42">
      <w:headerReference w:type="even" r:id="rId36"/>
      <w:headerReference w:type="default" r:id="rId37"/>
      <w:headerReference w:type="first" r:id="rId38"/>
      <w:type w:val="continuous"/>
      <w:pgSz w:w="11900" w:h="16840"/>
      <w:pgMar w:top="5245" w:right="0" w:bottom="0" w:left="0" w:header="0" w:footer="0" w:gutter="0"/>
      <w:cols w:space="70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7C3AFE2F" w14:textId="77777777" w:rsidR="000B0320" w:rsidRDefault="000B0320" w:rsidP="00C94480">
      <w:r>
        <w:separator/>
      </w:r>
    </w:p>
  </w:endnote>
  <w:endnote w:type="continuationSeparator" w:id="0">
    <w:p w14:paraId="04D8E28B" w14:textId="77777777" w:rsidR="000B0320" w:rsidRDefault="000B0320" w:rsidP="00C9448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0000012" w:usb3="00000000" w:csb0="0002009F" w:csb1="00000000"/>
  </w:font>
  <w:font w:name="Lucida Grande">
    <w:altName w:val="Times New Roman"/>
    <w:charset w:val="00"/>
    <w:family w:val="auto"/>
    <w:pitch w:val="variable"/>
    <w:sig w:usb0="00000000" w:usb1="5000A1FF" w:usb2="00000000" w:usb3="00000000" w:csb0="000001BF" w:csb1="00000000"/>
  </w:font>
  <w:font w:name="ZF Sans Medium">
    <w:panose1 w:val="00000000000000000000"/>
    <w:charset w:val="00"/>
    <w:family w:val="auto"/>
    <w:pitch w:val="variable"/>
    <w:sig w:usb0="A00000AF" w:usb1="0000E46B" w:usb2="00000000" w:usb3="00000000" w:csb0="0000009B" w:csb1="00000000"/>
  </w:font>
  <w:font w:name="ZF Sans Bold">
    <w:panose1 w:val="00000000000000000000"/>
    <w:charset w:val="00"/>
    <w:family w:val="auto"/>
    <w:pitch w:val="variable"/>
    <w:sig w:usb0="A00000AF" w:usb1="0000E46B" w:usb2="00000000" w:usb3="00000000" w:csb0="0000009B" w:csb1="00000000"/>
  </w:font>
  <w:font w:name="ZF Serif">
    <w:panose1 w:val="00000000000000000000"/>
    <w:charset w:val="00"/>
    <w:family w:val="auto"/>
    <w:pitch w:val="variable"/>
    <w:sig w:usb0="800000AF" w:usb1="0000E46B" w:usb2="00000000" w:usb3="00000000" w:csb0="00000093" w:csb1="00000000"/>
  </w:font>
  <w:font w:name="Arial">
    <w:panose1 w:val="020B0604020202020204"/>
    <w:charset w:val="00"/>
    <w:family w:val="swiss"/>
    <w:pitch w:val="variable"/>
    <w:sig w:usb0="E0002AFF" w:usb1="C0007843" w:usb2="00000009" w:usb3="00000000" w:csb0="000001FF" w:csb1="00000000"/>
  </w:font>
  <w:font w:name="ZF Sans Light">
    <w:altName w:val="Times New Roman"/>
    <w:panose1 w:val="00000000000000000000"/>
    <w:charset w:val="00"/>
    <w:family w:val="auto"/>
    <w:pitch w:val="variable"/>
    <w:sig w:usb0="00000001" w:usb1="0000E46B" w:usb2="00000000" w:usb3="00000000" w:csb0="0000009B" w:csb1="00000000"/>
  </w:font>
  <w:font w:name="MS Gothic">
    <w:altName w:val="ＭＳ ゴシック"/>
    <w:panose1 w:val="020B0609070205080204"/>
    <w:charset w:val="80"/>
    <w:family w:val="modern"/>
    <w:pitch w:val="fixed"/>
    <w:sig w:usb0="E00002FF" w:usb1="6AC7FDFB" w:usb2="00000012" w:usb3="00000000" w:csb0="0002009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902D6C4" w14:textId="77777777" w:rsidR="000B0320" w:rsidRDefault="000B0320" w:rsidP="00C94480">
      <w:r>
        <w:separator/>
      </w:r>
    </w:p>
  </w:footnote>
  <w:footnote w:type="continuationSeparator" w:id="0">
    <w:p w14:paraId="0D47F567" w14:textId="77777777" w:rsidR="000B0320" w:rsidRDefault="000B0320" w:rsidP="00C9448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C8A93BF" w14:textId="77777777" w:rsidR="000B0320" w:rsidRDefault="009C46E3">
    <w:pPr>
      <w:pStyle w:val="Header"/>
    </w:pPr>
    <w:r>
      <w:rPr>
        <w:noProof/>
      </w:rPr>
      <w:pict w14:anchorId="3E78D28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 o:spid="_x0000_s2050" type="#_x0000_t75" style="position:absolute;margin-left:0;margin-top:0;width:593.75pt;height:839.7pt;z-index:-251657216;mso-wrap-edited:f;mso-position-horizontal:center;mso-position-horizontal-relative:margin;mso-position-vertical:center;mso-position-vertical-relative:margin" wrapcoords="-27 0 -27 21561 21600 21561 21600 0 -27 0">
          <v:imagedata r:id="rId1" o:title="58495_ZF_HR_Aushang_A4_allgemein_01-1_SI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8847F61" w14:textId="0145D855" w:rsidR="000B0320" w:rsidRDefault="006C1944">
    <w:pPr>
      <w:pStyle w:val="Header"/>
    </w:pPr>
    <w:r>
      <w:rPr>
        <w:noProof/>
        <w:lang w:val="en-US" w:eastAsia="zh-CN"/>
      </w:rPr>
      <w:drawing>
        <wp:anchor distT="0" distB="0" distL="114300" distR="114300" simplePos="0" relativeHeight="251661312" behindDoc="1" locked="0" layoutInCell="1" allowOverlap="1" wp14:anchorId="71BFA2CF" wp14:editId="4232F5F4">
          <wp:simplePos x="0" y="0"/>
          <wp:positionH relativeFrom="column">
            <wp:posOffset>0</wp:posOffset>
          </wp:positionH>
          <wp:positionV relativeFrom="paragraph">
            <wp:posOffset>0</wp:posOffset>
          </wp:positionV>
          <wp:extent cx="7560000" cy="10676195"/>
          <wp:effectExtent l="0" t="0" r="9525" b="0"/>
          <wp:wrapNone/>
          <wp:docPr id="2" name="Bild 3" descr="MUC_AUS:Konny:58495_ZF_HR_Personal_Aushang_A4:58495_ZF_HR_Aushang_A4_PKW_rz01_E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UC_AUS:Konny:58495_ZF_HR_Personal_Aushang_A4:58495_ZF_HR_Aushang_A4_PKW_rz01_EN.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0000" cy="106761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BBE0E0E" w14:textId="77777777" w:rsidR="000B0320" w:rsidRDefault="009C46E3">
    <w:pPr>
      <w:pStyle w:val="Header"/>
    </w:pPr>
    <w:r>
      <w:rPr>
        <w:noProof/>
      </w:rPr>
      <w:pict w14:anchorId="2F9E982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3" o:spid="_x0000_s2051" type="#_x0000_t75" style="position:absolute;margin-left:0;margin-top:0;width:593.75pt;height:839.7pt;z-index:-251656192;mso-wrap-edited:f;mso-position-horizontal:center;mso-position-horizontal-relative:margin;mso-position-vertical:center;mso-position-vertical-relative:margin" wrapcoords="-27 0 -27 21561 21600 21561 21600 0 -27 0">
          <v:imagedata r:id="rId1" o:title="58495_ZF_HR_Aushang_A4_allgemein_01-1_SIE"/>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1E182DB2"/>
    <w:multiLevelType w:val="multilevel"/>
    <w:tmpl w:val="75C0A950"/>
    <w:lvl w:ilvl="0">
      <w:start w:val="1"/>
      <w:numFmt w:val="bullet"/>
      <w:lvlText w:val=""/>
      <w:lvlJc w:val="left"/>
      <w:pPr>
        <w:ind w:left="360" w:hanging="360"/>
      </w:pPr>
      <w:rPr>
        <w:rFonts w:ascii="Wingdings" w:hAnsi="Wingdings" w:hint="default"/>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1" w15:restartNumberingAfterBreak="0">
    <w:nsid w:val="32F813F3"/>
    <w:multiLevelType w:val="hybridMultilevel"/>
    <w:tmpl w:val="3100404A"/>
    <w:lvl w:ilvl="0" w:tplc="9244A774">
      <w:start w:val="1"/>
      <w:numFmt w:val="bullet"/>
      <w:lvlText w:val=""/>
      <w:lvlJc w:val="left"/>
      <w:pPr>
        <w:ind w:left="170" w:hanging="170"/>
      </w:pPr>
      <w:rPr>
        <w:rFonts w:ascii="Wingdings" w:hAnsi="Wingdings" w:hint="default"/>
      </w:rPr>
    </w:lvl>
    <w:lvl w:ilvl="1" w:tplc="04070003" w:tentative="1">
      <w:start w:val="1"/>
      <w:numFmt w:val="bullet"/>
      <w:lvlText w:val="o"/>
      <w:lvlJc w:val="left"/>
      <w:pPr>
        <w:ind w:left="1080" w:hanging="360"/>
      </w:pPr>
      <w:rPr>
        <w:rFonts w:ascii="Courier New" w:hAnsi="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34F8401F"/>
    <w:multiLevelType w:val="hybridMultilevel"/>
    <w:tmpl w:val="5E4618F4"/>
    <w:lvl w:ilvl="0" w:tplc="4CD62F1C">
      <w:start w:val="1"/>
      <w:numFmt w:val="bullet"/>
      <w:lvlText w:val=""/>
      <w:lvlJc w:val="left"/>
      <w:pPr>
        <w:ind w:left="170" w:firstLine="0"/>
      </w:pPr>
      <w:rPr>
        <w:rFonts w:ascii="Wingdings" w:hAnsi="Wingdings" w:hint="default"/>
      </w:rPr>
    </w:lvl>
    <w:lvl w:ilvl="1" w:tplc="04070003" w:tentative="1">
      <w:start w:val="1"/>
      <w:numFmt w:val="bullet"/>
      <w:lvlText w:val="o"/>
      <w:lvlJc w:val="left"/>
      <w:pPr>
        <w:ind w:left="4962" w:hanging="360"/>
      </w:pPr>
      <w:rPr>
        <w:rFonts w:ascii="Courier New" w:hAnsi="Courier New" w:hint="default"/>
      </w:rPr>
    </w:lvl>
    <w:lvl w:ilvl="2" w:tplc="04070005" w:tentative="1">
      <w:start w:val="1"/>
      <w:numFmt w:val="bullet"/>
      <w:lvlText w:val=""/>
      <w:lvlJc w:val="left"/>
      <w:pPr>
        <w:ind w:left="5682" w:hanging="360"/>
      </w:pPr>
      <w:rPr>
        <w:rFonts w:ascii="Wingdings" w:hAnsi="Wingdings" w:hint="default"/>
      </w:rPr>
    </w:lvl>
    <w:lvl w:ilvl="3" w:tplc="04070001" w:tentative="1">
      <w:start w:val="1"/>
      <w:numFmt w:val="bullet"/>
      <w:lvlText w:val=""/>
      <w:lvlJc w:val="left"/>
      <w:pPr>
        <w:ind w:left="6402" w:hanging="360"/>
      </w:pPr>
      <w:rPr>
        <w:rFonts w:ascii="Symbol" w:hAnsi="Symbol" w:hint="default"/>
      </w:rPr>
    </w:lvl>
    <w:lvl w:ilvl="4" w:tplc="04070003" w:tentative="1">
      <w:start w:val="1"/>
      <w:numFmt w:val="bullet"/>
      <w:lvlText w:val="o"/>
      <w:lvlJc w:val="left"/>
      <w:pPr>
        <w:ind w:left="7122" w:hanging="360"/>
      </w:pPr>
      <w:rPr>
        <w:rFonts w:ascii="Courier New" w:hAnsi="Courier New" w:hint="default"/>
      </w:rPr>
    </w:lvl>
    <w:lvl w:ilvl="5" w:tplc="04070005" w:tentative="1">
      <w:start w:val="1"/>
      <w:numFmt w:val="bullet"/>
      <w:lvlText w:val=""/>
      <w:lvlJc w:val="left"/>
      <w:pPr>
        <w:ind w:left="7842" w:hanging="360"/>
      </w:pPr>
      <w:rPr>
        <w:rFonts w:ascii="Wingdings" w:hAnsi="Wingdings" w:hint="default"/>
      </w:rPr>
    </w:lvl>
    <w:lvl w:ilvl="6" w:tplc="04070001" w:tentative="1">
      <w:start w:val="1"/>
      <w:numFmt w:val="bullet"/>
      <w:lvlText w:val=""/>
      <w:lvlJc w:val="left"/>
      <w:pPr>
        <w:ind w:left="8562" w:hanging="360"/>
      </w:pPr>
      <w:rPr>
        <w:rFonts w:ascii="Symbol" w:hAnsi="Symbol" w:hint="default"/>
      </w:rPr>
    </w:lvl>
    <w:lvl w:ilvl="7" w:tplc="04070003" w:tentative="1">
      <w:start w:val="1"/>
      <w:numFmt w:val="bullet"/>
      <w:lvlText w:val="o"/>
      <w:lvlJc w:val="left"/>
      <w:pPr>
        <w:ind w:left="9282" w:hanging="360"/>
      </w:pPr>
      <w:rPr>
        <w:rFonts w:ascii="Courier New" w:hAnsi="Courier New" w:hint="default"/>
      </w:rPr>
    </w:lvl>
    <w:lvl w:ilvl="8" w:tplc="04070005" w:tentative="1">
      <w:start w:val="1"/>
      <w:numFmt w:val="bullet"/>
      <w:lvlText w:val=""/>
      <w:lvlJc w:val="left"/>
      <w:pPr>
        <w:ind w:left="10002" w:hanging="360"/>
      </w:pPr>
      <w:rPr>
        <w:rFonts w:ascii="Wingdings" w:hAnsi="Wingdings" w:hint="default"/>
      </w:rPr>
    </w:lvl>
  </w:abstractNum>
  <w:abstractNum w:abstractNumId="3" w15:restartNumberingAfterBreak="0">
    <w:nsid w:val="3B351F52"/>
    <w:multiLevelType w:val="hybridMultilevel"/>
    <w:tmpl w:val="75C0A950"/>
    <w:lvl w:ilvl="0" w:tplc="04070005">
      <w:start w:val="1"/>
      <w:numFmt w:val="bullet"/>
      <w:lvlText w:val=""/>
      <w:lvlJc w:val="left"/>
      <w:pPr>
        <w:ind w:left="360" w:hanging="360"/>
      </w:pPr>
      <w:rPr>
        <w:rFonts w:ascii="Wingdings" w:hAnsi="Wingdings" w:hint="default"/>
      </w:rPr>
    </w:lvl>
    <w:lvl w:ilvl="1" w:tplc="04070003" w:tentative="1">
      <w:start w:val="1"/>
      <w:numFmt w:val="bullet"/>
      <w:lvlText w:val="o"/>
      <w:lvlJc w:val="left"/>
      <w:pPr>
        <w:ind w:left="1080" w:hanging="360"/>
      </w:pPr>
      <w:rPr>
        <w:rFonts w:ascii="Courier New" w:hAnsi="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4" w15:restartNumberingAfterBreak="0">
    <w:nsid w:val="4734475E"/>
    <w:multiLevelType w:val="multilevel"/>
    <w:tmpl w:val="D1565228"/>
    <w:lvl w:ilvl="0">
      <w:start w:val="1"/>
      <w:numFmt w:val="bullet"/>
      <w:lvlText w:val=""/>
      <w:lvlJc w:val="left"/>
      <w:pPr>
        <w:ind w:left="113" w:hanging="113"/>
      </w:pPr>
      <w:rPr>
        <w:rFonts w:ascii="Wingdings" w:hAnsi="Wingdings" w:hint="default"/>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5" w15:restartNumberingAfterBreak="0">
    <w:nsid w:val="4E7114C8"/>
    <w:multiLevelType w:val="multilevel"/>
    <w:tmpl w:val="3100404A"/>
    <w:lvl w:ilvl="0">
      <w:start w:val="1"/>
      <w:numFmt w:val="bullet"/>
      <w:lvlText w:val=""/>
      <w:lvlJc w:val="left"/>
      <w:pPr>
        <w:ind w:left="170" w:hanging="170"/>
      </w:pPr>
      <w:rPr>
        <w:rFonts w:ascii="Wingdings" w:hAnsi="Wingdings" w:hint="default"/>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6" w15:restartNumberingAfterBreak="0">
    <w:nsid w:val="53DF53C5"/>
    <w:multiLevelType w:val="hybridMultilevel"/>
    <w:tmpl w:val="D1565228"/>
    <w:lvl w:ilvl="0" w:tplc="8A8A69BE">
      <w:start w:val="1"/>
      <w:numFmt w:val="bullet"/>
      <w:lvlText w:val=""/>
      <w:lvlJc w:val="left"/>
      <w:pPr>
        <w:ind w:left="113" w:hanging="113"/>
      </w:pPr>
      <w:rPr>
        <w:rFonts w:ascii="Wingdings" w:hAnsi="Wingdings" w:hint="default"/>
      </w:rPr>
    </w:lvl>
    <w:lvl w:ilvl="1" w:tplc="04070003" w:tentative="1">
      <w:start w:val="1"/>
      <w:numFmt w:val="bullet"/>
      <w:lvlText w:val="o"/>
      <w:lvlJc w:val="left"/>
      <w:pPr>
        <w:ind w:left="1080" w:hanging="360"/>
      </w:pPr>
      <w:rPr>
        <w:rFonts w:ascii="Courier New" w:hAnsi="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7" w15:restartNumberingAfterBreak="0">
    <w:nsid w:val="60585552"/>
    <w:multiLevelType w:val="hybridMultilevel"/>
    <w:tmpl w:val="F2C877E6"/>
    <w:lvl w:ilvl="0" w:tplc="9244A774">
      <w:start w:val="1"/>
      <w:numFmt w:val="bullet"/>
      <w:lvlText w:val=""/>
      <w:lvlJc w:val="left"/>
      <w:pPr>
        <w:ind w:left="3692" w:hanging="170"/>
      </w:pPr>
      <w:rPr>
        <w:rFonts w:ascii="Wingdings" w:hAnsi="Wingdings" w:hint="default"/>
      </w:rPr>
    </w:lvl>
    <w:lvl w:ilvl="1" w:tplc="04070003" w:tentative="1">
      <w:start w:val="1"/>
      <w:numFmt w:val="bullet"/>
      <w:lvlText w:val="o"/>
      <w:lvlJc w:val="left"/>
      <w:pPr>
        <w:ind w:left="4962" w:hanging="360"/>
      </w:pPr>
      <w:rPr>
        <w:rFonts w:ascii="Courier New" w:hAnsi="Courier New" w:hint="default"/>
      </w:rPr>
    </w:lvl>
    <w:lvl w:ilvl="2" w:tplc="04070005" w:tentative="1">
      <w:start w:val="1"/>
      <w:numFmt w:val="bullet"/>
      <w:lvlText w:val=""/>
      <w:lvlJc w:val="left"/>
      <w:pPr>
        <w:ind w:left="5682" w:hanging="360"/>
      </w:pPr>
      <w:rPr>
        <w:rFonts w:ascii="Wingdings" w:hAnsi="Wingdings" w:hint="default"/>
      </w:rPr>
    </w:lvl>
    <w:lvl w:ilvl="3" w:tplc="04070001" w:tentative="1">
      <w:start w:val="1"/>
      <w:numFmt w:val="bullet"/>
      <w:lvlText w:val=""/>
      <w:lvlJc w:val="left"/>
      <w:pPr>
        <w:ind w:left="6402" w:hanging="360"/>
      </w:pPr>
      <w:rPr>
        <w:rFonts w:ascii="Symbol" w:hAnsi="Symbol" w:hint="default"/>
      </w:rPr>
    </w:lvl>
    <w:lvl w:ilvl="4" w:tplc="04070003" w:tentative="1">
      <w:start w:val="1"/>
      <w:numFmt w:val="bullet"/>
      <w:lvlText w:val="o"/>
      <w:lvlJc w:val="left"/>
      <w:pPr>
        <w:ind w:left="7122" w:hanging="360"/>
      </w:pPr>
      <w:rPr>
        <w:rFonts w:ascii="Courier New" w:hAnsi="Courier New" w:hint="default"/>
      </w:rPr>
    </w:lvl>
    <w:lvl w:ilvl="5" w:tplc="04070005" w:tentative="1">
      <w:start w:val="1"/>
      <w:numFmt w:val="bullet"/>
      <w:lvlText w:val=""/>
      <w:lvlJc w:val="left"/>
      <w:pPr>
        <w:ind w:left="7842" w:hanging="360"/>
      </w:pPr>
      <w:rPr>
        <w:rFonts w:ascii="Wingdings" w:hAnsi="Wingdings" w:hint="default"/>
      </w:rPr>
    </w:lvl>
    <w:lvl w:ilvl="6" w:tplc="04070001" w:tentative="1">
      <w:start w:val="1"/>
      <w:numFmt w:val="bullet"/>
      <w:lvlText w:val=""/>
      <w:lvlJc w:val="left"/>
      <w:pPr>
        <w:ind w:left="8562" w:hanging="360"/>
      </w:pPr>
      <w:rPr>
        <w:rFonts w:ascii="Symbol" w:hAnsi="Symbol" w:hint="default"/>
      </w:rPr>
    </w:lvl>
    <w:lvl w:ilvl="7" w:tplc="04070003" w:tentative="1">
      <w:start w:val="1"/>
      <w:numFmt w:val="bullet"/>
      <w:lvlText w:val="o"/>
      <w:lvlJc w:val="left"/>
      <w:pPr>
        <w:ind w:left="9282" w:hanging="360"/>
      </w:pPr>
      <w:rPr>
        <w:rFonts w:ascii="Courier New" w:hAnsi="Courier New" w:hint="default"/>
      </w:rPr>
    </w:lvl>
    <w:lvl w:ilvl="8" w:tplc="04070005" w:tentative="1">
      <w:start w:val="1"/>
      <w:numFmt w:val="bullet"/>
      <w:lvlText w:val=""/>
      <w:lvlJc w:val="left"/>
      <w:pPr>
        <w:ind w:left="10002" w:hanging="360"/>
      </w:pPr>
      <w:rPr>
        <w:rFonts w:ascii="Wingdings" w:hAnsi="Wingdings" w:hint="default"/>
      </w:rPr>
    </w:lvl>
  </w:abstractNum>
  <w:abstractNum w:abstractNumId="8" w15:restartNumberingAfterBreak="0">
    <w:nsid w:val="69942832"/>
    <w:multiLevelType w:val="multilevel"/>
    <w:tmpl w:val="F2C877E6"/>
    <w:lvl w:ilvl="0">
      <w:start w:val="1"/>
      <w:numFmt w:val="bullet"/>
      <w:lvlText w:val=""/>
      <w:lvlJc w:val="left"/>
      <w:pPr>
        <w:ind w:left="3692" w:hanging="170"/>
      </w:pPr>
      <w:rPr>
        <w:rFonts w:ascii="Wingdings" w:hAnsi="Wingdings" w:hint="default"/>
      </w:rPr>
    </w:lvl>
    <w:lvl w:ilvl="1">
      <w:start w:val="1"/>
      <w:numFmt w:val="bullet"/>
      <w:lvlText w:val="o"/>
      <w:lvlJc w:val="left"/>
      <w:pPr>
        <w:ind w:left="4962" w:hanging="360"/>
      </w:pPr>
      <w:rPr>
        <w:rFonts w:ascii="Courier New" w:hAnsi="Courier New" w:hint="default"/>
      </w:rPr>
    </w:lvl>
    <w:lvl w:ilvl="2">
      <w:start w:val="1"/>
      <w:numFmt w:val="bullet"/>
      <w:lvlText w:val=""/>
      <w:lvlJc w:val="left"/>
      <w:pPr>
        <w:ind w:left="5682" w:hanging="360"/>
      </w:pPr>
      <w:rPr>
        <w:rFonts w:ascii="Wingdings" w:hAnsi="Wingdings" w:hint="default"/>
      </w:rPr>
    </w:lvl>
    <w:lvl w:ilvl="3">
      <w:start w:val="1"/>
      <w:numFmt w:val="bullet"/>
      <w:lvlText w:val=""/>
      <w:lvlJc w:val="left"/>
      <w:pPr>
        <w:ind w:left="6402" w:hanging="360"/>
      </w:pPr>
      <w:rPr>
        <w:rFonts w:ascii="Symbol" w:hAnsi="Symbol" w:hint="default"/>
      </w:rPr>
    </w:lvl>
    <w:lvl w:ilvl="4">
      <w:start w:val="1"/>
      <w:numFmt w:val="bullet"/>
      <w:lvlText w:val="o"/>
      <w:lvlJc w:val="left"/>
      <w:pPr>
        <w:ind w:left="7122" w:hanging="360"/>
      </w:pPr>
      <w:rPr>
        <w:rFonts w:ascii="Courier New" w:hAnsi="Courier New" w:hint="default"/>
      </w:rPr>
    </w:lvl>
    <w:lvl w:ilvl="5">
      <w:start w:val="1"/>
      <w:numFmt w:val="bullet"/>
      <w:lvlText w:val=""/>
      <w:lvlJc w:val="left"/>
      <w:pPr>
        <w:ind w:left="7842" w:hanging="360"/>
      </w:pPr>
      <w:rPr>
        <w:rFonts w:ascii="Wingdings" w:hAnsi="Wingdings" w:hint="default"/>
      </w:rPr>
    </w:lvl>
    <w:lvl w:ilvl="6">
      <w:start w:val="1"/>
      <w:numFmt w:val="bullet"/>
      <w:lvlText w:val=""/>
      <w:lvlJc w:val="left"/>
      <w:pPr>
        <w:ind w:left="8562" w:hanging="360"/>
      </w:pPr>
      <w:rPr>
        <w:rFonts w:ascii="Symbol" w:hAnsi="Symbol" w:hint="default"/>
      </w:rPr>
    </w:lvl>
    <w:lvl w:ilvl="7">
      <w:start w:val="1"/>
      <w:numFmt w:val="bullet"/>
      <w:lvlText w:val="o"/>
      <w:lvlJc w:val="left"/>
      <w:pPr>
        <w:ind w:left="9282" w:hanging="360"/>
      </w:pPr>
      <w:rPr>
        <w:rFonts w:ascii="Courier New" w:hAnsi="Courier New" w:hint="default"/>
      </w:rPr>
    </w:lvl>
    <w:lvl w:ilvl="8">
      <w:start w:val="1"/>
      <w:numFmt w:val="bullet"/>
      <w:lvlText w:val=""/>
      <w:lvlJc w:val="left"/>
      <w:pPr>
        <w:ind w:left="10002" w:hanging="360"/>
      </w:pPr>
      <w:rPr>
        <w:rFonts w:ascii="Wingdings" w:hAnsi="Wingdings" w:hint="default"/>
      </w:rPr>
    </w:lvl>
  </w:abstractNum>
  <w:abstractNum w:abstractNumId="9" w15:restartNumberingAfterBreak="0">
    <w:nsid w:val="77EE3268"/>
    <w:multiLevelType w:val="hybridMultilevel"/>
    <w:tmpl w:val="D41E08C6"/>
    <w:lvl w:ilvl="0" w:tplc="04070005">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hint="default"/>
      </w:rPr>
    </w:lvl>
    <w:lvl w:ilvl="8" w:tplc="04070005" w:tentative="1">
      <w:start w:val="1"/>
      <w:numFmt w:val="bullet"/>
      <w:lvlText w:val=""/>
      <w:lvlJc w:val="left"/>
      <w:pPr>
        <w:ind w:left="6480" w:hanging="360"/>
      </w:pPr>
      <w:rPr>
        <w:rFonts w:ascii="Wingdings" w:hAnsi="Wingdings" w:hint="default"/>
      </w:rPr>
    </w:lvl>
  </w:abstractNum>
  <w:num w:numId="1">
    <w:abstractNumId w:val="9"/>
  </w:num>
  <w:num w:numId="2">
    <w:abstractNumId w:val="3"/>
  </w:num>
  <w:num w:numId="3">
    <w:abstractNumId w:val="0"/>
  </w:num>
  <w:num w:numId="4">
    <w:abstractNumId w:val="6"/>
  </w:num>
  <w:num w:numId="5">
    <w:abstractNumId w:val="4"/>
  </w:num>
  <w:num w:numId="6">
    <w:abstractNumId w:val="1"/>
  </w:num>
  <w:num w:numId="7">
    <w:abstractNumId w:val="5"/>
  </w:num>
  <w:num w:numId="8">
    <w:abstractNumId w:val="7"/>
  </w:num>
  <w:num w:numId="9">
    <w:abstractNumId w:val="8"/>
  </w:num>
  <w:num w:numId="10">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40"/>
  <w:embedSystemFonts/>
  <w:proofState w:spelling="clean" w:grammar="clean"/>
  <w:defaultTabStop w:val="708"/>
  <w:hyphenationZone w:val="425"/>
  <w:drawingGridHorizontalSpacing w:val="181"/>
  <w:drawingGridVerticalSpacing w:val="181"/>
  <w:displayHorizontalDrawingGridEvery w:val="0"/>
  <w:displayVerticalDrawingGridEvery w:val="0"/>
  <w:doNotUseMarginsForDrawingGridOrigin/>
  <w:drawingGridHorizontalOrigin w:val="0"/>
  <w:drawingGridVerticalOrigin w:val="624"/>
  <w:noPunctuationKerning/>
  <w:characterSpacingControl w:val="doNotCompress"/>
  <w:hdrShapeDefaults>
    <o:shapedefaults v:ext="edit" spidmax="2052"/>
    <o:shapelayout v:ext="edit">
      <o:idmap v:ext="edit" data="2"/>
    </o:shapelayout>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C94480"/>
    <w:rsid w:val="00063677"/>
    <w:rsid w:val="000A1649"/>
    <w:rsid w:val="000B0320"/>
    <w:rsid w:val="000E52C8"/>
    <w:rsid w:val="001A12D1"/>
    <w:rsid w:val="001A2C0E"/>
    <w:rsid w:val="001D3CB2"/>
    <w:rsid w:val="00221C2D"/>
    <w:rsid w:val="002F746A"/>
    <w:rsid w:val="00350F2A"/>
    <w:rsid w:val="004048E7"/>
    <w:rsid w:val="00430656"/>
    <w:rsid w:val="00464D4F"/>
    <w:rsid w:val="00494733"/>
    <w:rsid w:val="005221F9"/>
    <w:rsid w:val="00527E4A"/>
    <w:rsid w:val="0055040E"/>
    <w:rsid w:val="006163C7"/>
    <w:rsid w:val="0062194F"/>
    <w:rsid w:val="00644689"/>
    <w:rsid w:val="00652884"/>
    <w:rsid w:val="006C1944"/>
    <w:rsid w:val="006D054E"/>
    <w:rsid w:val="00703E42"/>
    <w:rsid w:val="00721336"/>
    <w:rsid w:val="00756458"/>
    <w:rsid w:val="00786218"/>
    <w:rsid w:val="007877CA"/>
    <w:rsid w:val="00795A57"/>
    <w:rsid w:val="00837CD6"/>
    <w:rsid w:val="00870C2B"/>
    <w:rsid w:val="009048F0"/>
    <w:rsid w:val="00963379"/>
    <w:rsid w:val="009C46E3"/>
    <w:rsid w:val="009D2FC5"/>
    <w:rsid w:val="009F67DB"/>
    <w:rsid w:val="00A21C0B"/>
    <w:rsid w:val="00A236F3"/>
    <w:rsid w:val="00A7180F"/>
    <w:rsid w:val="00AB16CA"/>
    <w:rsid w:val="00AE06A5"/>
    <w:rsid w:val="00B4505D"/>
    <w:rsid w:val="00BB73B2"/>
    <w:rsid w:val="00BD145B"/>
    <w:rsid w:val="00C92470"/>
    <w:rsid w:val="00C93E84"/>
    <w:rsid w:val="00C94480"/>
    <w:rsid w:val="00CA3370"/>
    <w:rsid w:val="00CC3374"/>
    <w:rsid w:val="00CE603B"/>
    <w:rsid w:val="00D216DA"/>
    <w:rsid w:val="00D4053C"/>
    <w:rsid w:val="00D57F89"/>
    <w:rsid w:val="00D6465C"/>
    <w:rsid w:val="00DB5D3D"/>
    <w:rsid w:val="00E324D5"/>
    <w:rsid w:val="00E85BFA"/>
    <w:rsid w:val="00F8763F"/>
  </w:rsids>
  <m:mathPr>
    <m:mathFont m:val="Cambria Math"/>
    <m:brkBin m:val="before"/>
    <m:brkBinSub m:val="--"/>
    <m:smallFrac m:val="0"/>
    <m:dispDef/>
    <m:lMargin m:val="0"/>
    <m:rMargin m:val="0"/>
    <m:defJc m:val="centerGroup"/>
    <m:wrapIndent m:val="1440"/>
    <m:intLim m:val="subSup"/>
    <m:naryLim m:val="undOvr"/>
  </m:mathPr>
  <w:themeFontLang w:val="de-DE"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2"/>
    <o:shapelayout v:ext="edit">
      <o:idmap v:ext="edit" data="1"/>
    </o:shapelayout>
  </w:shapeDefaults>
  <w:doNotEmbedSmartTags/>
  <w:decimalSymbol w:val="."/>
  <w:listSeparator w:val=","/>
  <w14:docId w14:val="1084022C"/>
  <w14:defaultImageDpi w14:val="300"/>
  <w15:docId w15:val="{E85A6A47-45D5-45F5-8CAA-F4A95F70A7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heme="minorEastAsia" w:hAnsi="Times New Roman" w:cs="Times New Roman"/>
        <w:lang w:val="de-DE" w:eastAsia="ja-JP"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Pr>
      <w:sz w:val="24"/>
      <w:szCs w:val="24"/>
      <w:lang w:eastAsia="de-D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C94480"/>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4480"/>
    <w:rPr>
      <w:rFonts w:ascii="Lucida Grande" w:hAnsi="Lucida Grande" w:cs="Lucida Grande"/>
      <w:sz w:val="18"/>
      <w:szCs w:val="18"/>
      <w:lang w:eastAsia="de-DE"/>
    </w:rPr>
  </w:style>
  <w:style w:type="paragraph" w:styleId="Header">
    <w:name w:val="header"/>
    <w:basedOn w:val="Normal"/>
    <w:link w:val="HeaderChar"/>
    <w:uiPriority w:val="99"/>
    <w:unhideWhenUsed/>
    <w:rsid w:val="00C94480"/>
    <w:pPr>
      <w:tabs>
        <w:tab w:val="center" w:pos="4536"/>
        <w:tab w:val="right" w:pos="9072"/>
      </w:tabs>
    </w:pPr>
  </w:style>
  <w:style w:type="character" w:customStyle="1" w:styleId="HeaderChar">
    <w:name w:val="Header Char"/>
    <w:basedOn w:val="DefaultParagraphFont"/>
    <w:link w:val="Header"/>
    <w:uiPriority w:val="99"/>
    <w:rsid w:val="00C94480"/>
    <w:rPr>
      <w:sz w:val="24"/>
      <w:szCs w:val="24"/>
      <w:lang w:eastAsia="de-DE"/>
    </w:rPr>
  </w:style>
  <w:style w:type="paragraph" w:styleId="Footer">
    <w:name w:val="footer"/>
    <w:basedOn w:val="Normal"/>
    <w:link w:val="FooterChar"/>
    <w:uiPriority w:val="99"/>
    <w:unhideWhenUsed/>
    <w:rsid w:val="00C94480"/>
    <w:pPr>
      <w:tabs>
        <w:tab w:val="center" w:pos="4536"/>
        <w:tab w:val="right" w:pos="9072"/>
      </w:tabs>
    </w:pPr>
  </w:style>
  <w:style w:type="character" w:customStyle="1" w:styleId="FooterChar">
    <w:name w:val="Footer Char"/>
    <w:basedOn w:val="DefaultParagraphFont"/>
    <w:link w:val="Footer"/>
    <w:uiPriority w:val="99"/>
    <w:rsid w:val="00C94480"/>
    <w:rPr>
      <w:sz w:val="24"/>
      <w:szCs w:val="24"/>
      <w:lang w:eastAsia="de-DE"/>
    </w:rPr>
  </w:style>
  <w:style w:type="table" w:styleId="TableGrid">
    <w:name w:val="Table Grid"/>
    <w:basedOn w:val="TableNormal"/>
    <w:uiPriority w:val="59"/>
    <w:rsid w:val="00E85B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0E52C8"/>
    <w:pPr>
      <w:ind w:left="720"/>
      <w:contextualSpacing/>
    </w:pPr>
  </w:style>
  <w:style w:type="character" w:styleId="Strong">
    <w:name w:val="Strong"/>
    <w:basedOn w:val="DefaultParagraphFont"/>
    <w:uiPriority w:val="22"/>
    <w:qFormat/>
    <w:rsid w:val="0055040E"/>
    <w:rPr>
      <w:b/>
      <w:bCs/>
    </w:rPr>
  </w:style>
  <w:style w:type="character" w:styleId="Hyperlink">
    <w:name w:val="Hyperlink"/>
    <w:basedOn w:val="DefaultParagraphFont"/>
    <w:uiPriority w:val="99"/>
    <w:unhideWhenUsed/>
    <w:rsid w:val="00786218"/>
    <w:rPr>
      <w:color w:val="0000FF" w:themeColor="hyperlink"/>
      <w:u w:val="single"/>
    </w:rPr>
  </w:style>
  <w:style w:type="character" w:styleId="FollowedHyperlink">
    <w:name w:val="FollowedHyperlink"/>
    <w:basedOn w:val="DefaultParagraphFont"/>
    <w:uiPriority w:val="99"/>
    <w:semiHidden/>
    <w:unhideWhenUsed/>
    <w:rsid w:val="00CC3374"/>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yperlink" Target="http://www.zf.com/cn/careers" TargetMode="Externa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hyperlink" Target="http://www.zf.com/cn/career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XeGKudETKPeaCNGFh5i2aVdoOsLYjULCdH7T707tDyRRmguot4fEcJ2iD6f9>sTH9mRFW3LFyCmki0wK54Q==</nXeGKudETKPeaCNGFh5i2aVdoOsLYjULCdH7T707tDyRRmguot4fEcJ2iD6f9>
</file>

<file path=customXml/item2.xml><?xml version="1.0" encoding="utf-8"?>
<NovaPath_docOwner>Z205217</NovaPath_docOwner>
</file>

<file path=customXml/item3.xml><?xml version="1.0" encoding="utf-8"?>
<NovaPath_DocInfoFromAfterSave>False</NovaPath_DocInfoFromAfterSave>
</file>

<file path=customXml/item4.xml><?xml version="1.0" encoding="utf-8"?>
<nXeGKudETKPeaCNGFh5iy53cs4YTjZQd4Re9Stbph13fJwq3N1dxRUwfkxNCzGbktJIbKf2q8mQyY814Q>GoBUcRQBOiWNv9cnqy33XA==</nXeGKudETKPeaCNGFh5iy53cs4YTjZQd4Re9Stbph13fJwq3N1dxRUwfkxNCzGbktJIbKf2q8mQyY814Q>
</file>

<file path=customXml/item5.xml><?xml version="1.0" encoding="utf-8"?>
<NovaPath_docPath>Z:\06_Trainee_program\2017_new_setup</NovaPath_docPath>
</file>

<file path=customXml/item6.xml><?xml version="1.0" encoding="utf-8"?>
<nXeGKudETKPeaCNGFh5i0BGlH9ci87cLWvMx3DlPzuAPh2gY9s703zKUS7uW>U1ThLECI1nfqxYBO5ufS+3vZU6i+fkdf7mt0Cvy6QyJQeipGfFXo6O24KtUwNSIyeZHdwkW9uBcl5sXsEqIdLDeCmmDcAiJXHi6uESbP0Mg=</nXeGKudETKPeaCNGFh5i0BGlH9ci87cLWvMx3DlPzuAPh2gY9s703zKUS7uW>
</file>

<file path=customXml/item7.xml><?xml version="1.0" encoding="utf-8"?>
<NovaPath_docName>Z:\06_Trainee_program\2017_new_setup\ZF_Trainee_program_Mechanical_Engineering.docx</NovaPath_docName>
</file>

<file path=customXml/item8.xml><?xml version="1.0" encoding="utf-8"?>
<nXeGKudETKPeaCNGFh5i7cKyawAjgyQn9gyiebCxx1jD9eHXSWW9Lib2F1j9>U1ThLECI1nfqxYBO5ufS+3vZU6i+fkdf7mt0Cvy6QyJQeipGfFXo6O24KtUwNSIyeZHdwkW9uBcl5sXsEqIdLBzmQZkhOg4EgA397BRGsUry589NNncPdtTaAQOMo6xtlc4GEYl3vpUI3wYQe7EiPtn81gCLcbvs58UwKXKqMl97vT5U5qZkcKq2TDBD/Q9a1x6+5zFX8Xo8MR9Bd0jBbY8ZFW6nvpoENdpn4Bq67Bo=</nXeGKudETKPeaCNGFh5i7cKyawAjgyQn9gyiebCxx1jD9eHXSWW9Lib2F1j9>
</file>

<file path=customXml/item9.xml><?xml version="1.0" encoding="utf-8"?>
<NovaPath_docID>8YF55WG5YH1NUPAKX0B3BJ45QG</NovaPath_docID>
</file>

<file path=customXml/item10.xml><?xml version="1.0" encoding="utf-8"?>
<nXeGKudETKPeaCNGFh5iTSI5UodjD94nh7U7VklxY>aowUsbrLCiXZ35A/s2ehOwF/ZrnupOTldzWeY5rGpTr20n0D5pDvccIqhhRvoS0LaSVc1F+FerBbxwCCgEx4Hg==</nXeGKudETKPeaCNGFh5iTSI5UodjD94nh7U7VklxY>
</file>

<file path=customXml/item11.xml><?xml version="1.0" encoding="utf-8"?>
<NovaPath_docAuthor>Publicis Publicis</NovaPath_docAuthor>
</file>

<file path=customXml/item12.xml><?xml version="1.0" encoding="utf-8"?>
<nXeGKudETKPeaCNGFh5iyLk1gcWWJqTgFQk8wGFUmjFC0m6hdwbr2zDsrBNVqK>qEU4WimQKhAS0ZjHfg7NAdRHvvGJPQexRXqyhkzkil81oq2aD2Raj9xbjD/3DvZX</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8BC9BD9B-31E2-4E97-ABE0-B03814292429</NovaPath_tenantID>
</file>

<file path=customXml/item16.xml><?xml version="1.0" encoding="utf-8"?>
<nXeGKudETKPeaCNGFh5iKXsadLDxTRe0xbrxgS3asWaSdlBY0sLX5pYu7jLmo>SiTVZYrZoP6lgSCTj6v0lYUXo7rptB3vsxE98fSlaTok74hHqUQ//z+IzG3f3dKdNUyW4Kjm/X9VSbJA4Gr5MW0KPH+B642pxXdDNArGooo=</nXeGKudETKPeaCNGFh5iKXsadLDxTRe0xbrxgS3asWaSdlBY0sLX5pYu7jLmo>
</file>

<file path=customXml/item17.xml><?xml version="1.0" encoding="utf-8"?>
<NovaPath_docIDOld>EHD7EWU73LSK3XD4RMBCFX7R6M</NovaPath_docIDOld>
</file>

<file path=customXml/item18.xml><?xml version="1.0" encoding="utf-8"?>
<nXeGKudETKPeaCNGFh5i5JKJLOqxkMZWB6LsYfMaI9RtbpE1WkCpXazESWus5B>0FLMA2xaUprCQTwU11p+VZVcOAds3t9k59E3G1la12A9ywzhB/7pix3e4dXKYpIGsq/xzUnO4IQzuM+QD52pqg==</nXeGKudETKPeaCNGFh5i5JKJLOqxkMZWB6LsYfMaI9RtbpE1WkCpXazESWus5B>
</file>

<file path=customXml/item19.xml><?xml version="1.0" encoding="utf-8"?>
<NovaPath_versionInfo>3.4.3.10847</NovaPath_versionInfo>
</file>

<file path=customXml/item20.xml><?xml version="1.0" encoding="utf-8"?>
<nXeGKudETKPeaCNGFh5i8sltj09I1nJ8AlBUytNZ1Ehih9jnZMZtoeNI9UMZ5>Wvp+FPQ5bcNoit2RzozZUcos7oopFU0XGgLEVlppZH0=</nXeGKudETKPeaCNGFh5i8sltj09I1nJ8AlBUytNZ1Ehih9jnZMZtoeNI9UMZ5>
</file>

<file path=customXml/item21.xml><?xml version="1.0" encoding="utf-8"?>
<NovaPath_docClass>Public</NovaPath_docClass>
</file>

<file path=customXml/item22.xml><?xml version="1.0" encoding="utf-8"?>
<nXeGKudETKPeaCNGFh5ix5fP7fSWtl37NIroXmZyHIynb9qBde2n67FOJFV2>eDRB324l0Mn4dbbVFF/GnQ==</nXeGKudETKPeaCNGFh5ix5fP7fSWtl37NIroXmZyHIynb9qBde2n67FOJFV2>
</file>

<file path=customXml/item23.xml><?xml version="1.0" encoding="utf-8"?>
<NovaPath_docClassID>1010</NovaPath_docClassID>
</file>

<file path=customXml/item24.xml><?xml version="1.0" encoding="utf-8"?>
<nXeGKudETKPeaCNGFh5ix5fP7fSWtl37NIroXmYBQsS1cecqKZfGozr8W9iy>lRNKEdCWJXNAkniveh3+yQ==</nXeGKudETKPeaCNGFh5ix5fP7fSWtl37NIroXmYBQsS1cecqKZfGozr8W9iy>
</file>

<file path=customXml/item25.xml><?xml version="1.0" encoding="utf-8"?>
<NovaPath_docClassDate>12/14/2016 14:49:08</NovaPath_docClassDate>
</file>

<file path=customXml/item26.xml><?xml version="1.0" encoding="utf-8"?>
<nXeGKudETKPeaCNGFh5ix5fP7fSWtl37NIroXmZN38TajkfZeW3Vf6bvmNn8>RPVra8xmVuUs2v/Wpcp0EYvDokTDNqZ920wtGc1KO8SIurNRRwnVa0rOWwU4CGZT</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F5080C1-E1EC-412E-A062-C21A8E59E2D3}">
  <ds:schemaRefs/>
</ds:datastoreItem>
</file>

<file path=customXml/itemProps2.xml><?xml version="1.0" encoding="utf-8"?>
<ds:datastoreItem xmlns:ds="http://schemas.openxmlformats.org/officeDocument/2006/customXml" ds:itemID="{D766D225-9981-4D78-99A0-1ACF7A0BF327}">
  <ds:schemaRefs/>
</ds:datastoreItem>
</file>

<file path=customXml/itemProps3.xml><?xml version="1.0" encoding="utf-8"?>
<ds:datastoreItem xmlns:ds="http://schemas.openxmlformats.org/officeDocument/2006/customXml" ds:itemID="{A424A3FB-D9B6-4426-90A0-B98A4DBEE8BA}">
  <ds:schemaRefs/>
</ds:datastoreItem>
</file>

<file path=customXml/itemProps4.xml><?xml version="1.0" encoding="utf-8"?>
<ds:datastoreItem xmlns:ds="http://schemas.openxmlformats.org/officeDocument/2006/customXml" ds:itemID="{0A2B1A63-344C-4B9D-BEF7-FE5757C503CA}">
  <ds:schemaRefs/>
</ds:datastoreItem>
</file>

<file path=customXml/itemProps5.xml><?xml version="1.0" encoding="utf-8"?>
<ds:datastoreItem xmlns:ds="http://schemas.openxmlformats.org/officeDocument/2006/customXml" ds:itemID="{6C7B86CE-FD49-4165-8EAA-4951E7304046}">
  <ds:schemaRefs/>
</ds:datastoreItem>
</file>

<file path=customXml/itemProps6.xml><?xml version="1.0" encoding="utf-8"?>
<ds:datastoreItem xmlns:ds="http://schemas.openxmlformats.org/officeDocument/2006/customXml" ds:itemID="{BF0F7CE6-0A31-4550-8F6F-85D8C0190C3E}">
  <ds:schemaRefs/>
</ds:datastoreItem>
</file>

<file path=customXml/itemProps7.xml><?xml version="1.0" encoding="utf-8"?>
<ds:datastoreItem xmlns:ds="http://schemas.openxmlformats.org/officeDocument/2006/customXml" ds:itemID="{D312D961-CB32-483D-B469-3D4CB646709C}">
  <ds:schemaRefs/>
</ds:datastoreItem>
</file>

<file path=customXml/itemProps8.xml><?xml version="1.0" encoding="utf-8"?>
<ds:datastoreItem xmlns:ds="http://schemas.openxmlformats.org/officeDocument/2006/customXml" ds:itemID="{AF8BBB69-7CF6-489E-B62E-998F34D6FE15}">
  <ds:schemaRefs/>
</ds:datastoreItem>
</file>

<file path=customXml/itemProps9.xml><?xml version="1.0" encoding="utf-8"?>
<ds:datastoreItem xmlns:ds="http://schemas.openxmlformats.org/officeDocument/2006/customXml" ds:itemID="{ECA40074-5C98-4357-AB49-D2C04E32D1FC}">
  <ds:schemaRefs/>
</ds:datastoreItem>
</file>

<file path=customXml/itemProps10.xml><?xml version="1.0" encoding="utf-8"?>
<ds:datastoreItem xmlns:ds="http://schemas.openxmlformats.org/officeDocument/2006/customXml" ds:itemID="{2591F57B-E33F-4837-9F6B-928500CFD2F8}">
  <ds:schemaRefs/>
</ds:datastoreItem>
</file>

<file path=customXml/itemProps11.xml><?xml version="1.0" encoding="utf-8"?>
<ds:datastoreItem xmlns:ds="http://schemas.openxmlformats.org/officeDocument/2006/customXml" ds:itemID="{C5682054-C610-4A3C-9CCD-F1E10B0BF652}">
  <ds:schemaRefs/>
</ds:datastoreItem>
</file>

<file path=customXml/itemProps12.xml><?xml version="1.0" encoding="utf-8"?>
<ds:datastoreItem xmlns:ds="http://schemas.openxmlformats.org/officeDocument/2006/customXml" ds:itemID="{30383EF8-7EA2-4936-B7F8-77D0907F8F03}">
  <ds:schemaRefs/>
</ds:datastoreItem>
</file>

<file path=customXml/itemProps13.xml><?xml version="1.0" encoding="utf-8"?>
<ds:datastoreItem xmlns:ds="http://schemas.openxmlformats.org/officeDocument/2006/customXml" ds:itemID="{D208DE16-1D1F-485C-92D9-170F656C0501}">
  <ds:schemaRefs/>
</ds:datastoreItem>
</file>

<file path=customXml/itemProps14.xml><?xml version="1.0" encoding="utf-8"?>
<ds:datastoreItem xmlns:ds="http://schemas.openxmlformats.org/officeDocument/2006/customXml" ds:itemID="{8531EE81-8756-40B0-B916-E6E9F9FC79E1}">
  <ds:schemaRefs/>
</ds:datastoreItem>
</file>

<file path=customXml/itemProps15.xml><?xml version="1.0" encoding="utf-8"?>
<ds:datastoreItem xmlns:ds="http://schemas.openxmlformats.org/officeDocument/2006/customXml" ds:itemID="{259F995C-1AC9-4802-88B1-651986827CF5}">
  <ds:schemaRefs/>
</ds:datastoreItem>
</file>

<file path=customXml/itemProps16.xml><?xml version="1.0" encoding="utf-8"?>
<ds:datastoreItem xmlns:ds="http://schemas.openxmlformats.org/officeDocument/2006/customXml" ds:itemID="{2FB7489E-16BE-4339-B33A-521E81C8EB48}">
  <ds:schemaRefs/>
</ds:datastoreItem>
</file>

<file path=customXml/itemProps17.xml><?xml version="1.0" encoding="utf-8"?>
<ds:datastoreItem xmlns:ds="http://schemas.openxmlformats.org/officeDocument/2006/customXml" ds:itemID="{8F8B2CB5-F03D-4BAA-A7CA-409DC7CDC06E}">
  <ds:schemaRefs/>
</ds:datastoreItem>
</file>

<file path=customXml/itemProps18.xml><?xml version="1.0" encoding="utf-8"?>
<ds:datastoreItem xmlns:ds="http://schemas.openxmlformats.org/officeDocument/2006/customXml" ds:itemID="{ADABE288-7102-413B-ABB8-541BB7CFF4C9}">
  <ds:schemaRefs/>
</ds:datastoreItem>
</file>

<file path=customXml/itemProps19.xml><?xml version="1.0" encoding="utf-8"?>
<ds:datastoreItem xmlns:ds="http://schemas.openxmlformats.org/officeDocument/2006/customXml" ds:itemID="{D6E61C73-06D9-4AA2-8EFD-8528EC7153E3}">
  <ds:schemaRefs/>
</ds:datastoreItem>
</file>

<file path=customXml/itemProps20.xml><?xml version="1.0" encoding="utf-8"?>
<ds:datastoreItem xmlns:ds="http://schemas.openxmlformats.org/officeDocument/2006/customXml" ds:itemID="{C1B450E3-A87D-4900-A09A-122A72DD86C3}">
  <ds:schemaRefs/>
</ds:datastoreItem>
</file>

<file path=customXml/itemProps21.xml><?xml version="1.0" encoding="utf-8"?>
<ds:datastoreItem xmlns:ds="http://schemas.openxmlformats.org/officeDocument/2006/customXml" ds:itemID="{F1ABA48C-BDD1-4663-8FD4-306DB6F029CD}">
  <ds:schemaRefs/>
</ds:datastoreItem>
</file>

<file path=customXml/itemProps22.xml><?xml version="1.0" encoding="utf-8"?>
<ds:datastoreItem xmlns:ds="http://schemas.openxmlformats.org/officeDocument/2006/customXml" ds:itemID="{542D4F0C-2E06-4CF5-9E1A-F8FD7F263F40}">
  <ds:schemaRefs/>
</ds:datastoreItem>
</file>

<file path=customXml/itemProps23.xml><?xml version="1.0" encoding="utf-8"?>
<ds:datastoreItem xmlns:ds="http://schemas.openxmlformats.org/officeDocument/2006/customXml" ds:itemID="{38004012-AC32-4329-BA5F-893AF6E2C17A}">
  <ds:schemaRefs/>
</ds:datastoreItem>
</file>

<file path=customXml/itemProps24.xml><?xml version="1.0" encoding="utf-8"?>
<ds:datastoreItem xmlns:ds="http://schemas.openxmlformats.org/officeDocument/2006/customXml" ds:itemID="{0F662620-0DE4-4B17-AB9E-8F72876AAE7E}">
  <ds:schemaRefs/>
</ds:datastoreItem>
</file>

<file path=customXml/itemProps25.xml><?xml version="1.0" encoding="utf-8"?>
<ds:datastoreItem xmlns:ds="http://schemas.openxmlformats.org/officeDocument/2006/customXml" ds:itemID="{67A2D7B3-FD2F-41C2-96BC-6A6E3466AE38}">
  <ds:schemaRefs/>
</ds:datastoreItem>
</file>

<file path=customXml/itemProps26.xml><?xml version="1.0" encoding="utf-8"?>
<ds:datastoreItem xmlns:ds="http://schemas.openxmlformats.org/officeDocument/2006/customXml" ds:itemID="{E7045068-BD35-4AFD-8DBA-1DA69064F818}">
  <ds:schemaRefs/>
</ds:datastoreItem>
</file>

<file path=customXml/itemProps27.xml><?xml version="1.0" encoding="utf-8"?>
<ds:datastoreItem xmlns:ds="http://schemas.openxmlformats.org/officeDocument/2006/customXml" ds:itemID="{2B65B038-AC6D-4B9C-BBE4-C762A320D43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Pages>
  <Words>22</Words>
  <Characters>121</Characters>
  <Application>Microsoft Office Word</Application>
  <DocSecurity>0</DocSecurity>
  <Lines>4</Lines>
  <Paragraphs>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ZF</Company>
  <LinksUpToDate>false</LinksUpToDate>
  <CharactersWithSpaces>141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Publicis Publicis</dc:creator>
  <cp:keywords>Public</cp:keywords>
  <cp:lastModifiedBy>Dette Christoph SHZ ZAH</cp:lastModifiedBy>
  <cp:revision>3</cp:revision>
  <cp:lastPrinted>2016-12-20T02:01:00Z</cp:lastPrinted>
  <dcterms:created xsi:type="dcterms:W3CDTF">2016-12-20T01:54:00Z</dcterms:created>
  <dcterms:modified xsi:type="dcterms:W3CDTF">2016-12-20T02:08:00Z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8YF55WG5YH1NUPAKX0B3BJ45QG</vt:lpwstr>
  </property>
  <property fmtid="{D5CDD505-2E9C-101B-9397-08002B2CF9AE}" pid="3" name="NovaPath-Version">
    <vt:lpwstr>3.4.3.10847</vt:lpwstr>
  </property>
  <property fmtid="{D5CDD505-2E9C-101B-9397-08002B2CF9AE}" pid="4" name="Klassifizierung">
    <vt:lpwstr>Public</vt:lpwstr>
  </property>
  <property fmtid="{D5CDD505-2E9C-101B-9397-08002B2CF9AE}" pid="5" name="Klassifizierungs-Id">
    <vt:lpwstr>1010</vt:lpwstr>
  </property>
  <property fmtid="{D5CDD505-2E9C-101B-9397-08002B2CF9AE}" pid="6" name="Klassifizierungs-Datum">
    <vt:lpwstr>12/14/2016 14:49:08</vt:lpwstr>
  </property>
</Properties>
</file>